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31"/>
  </p:notesMasterIdLst>
  <p:sldIdLst>
    <p:sldId id="256" r:id="rId3"/>
    <p:sldId id="338" r:id="rId4"/>
    <p:sldId id="257" r:id="rId5"/>
    <p:sldId id="269" r:id="rId6"/>
    <p:sldId id="258" r:id="rId7"/>
    <p:sldId id="341" r:id="rId8"/>
    <p:sldId id="272" r:id="rId9"/>
    <p:sldId id="281" r:id="rId10"/>
    <p:sldId id="275" r:id="rId11"/>
    <p:sldId id="278" r:id="rId12"/>
    <p:sldId id="276" r:id="rId13"/>
    <p:sldId id="280" r:id="rId14"/>
    <p:sldId id="279" r:id="rId15"/>
    <p:sldId id="342" r:id="rId16"/>
    <p:sldId id="282" r:id="rId17"/>
    <p:sldId id="283" r:id="rId18"/>
    <p:sldId id="263" r:id="rId19"/>
    <p:sldId id="286" r:id="rId20"/>
    <p:sldId id="332" r:id="rId21"/>
    <p:sldId id="327" r:id="rId22"/>
    <p:sldId id="329" r:id="rId23"/>
    <p:sldId id="259" r:id="rId24"/>
    <p:sldId id="331" r:id="rId25"/>
    <p:sldId id="333" r:id="rId26"/>
    <p:sldId id="334" r:id="rId27"/>
    <p:sldId id="267" r:id="rId28"/>
    <p:sldId id="336" r:id="rId29"/>
    <p:sldId id="33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1B0E7-6FA0-429C-A84A-F8B00BB035B8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0BA871-D330-43CF-89A4-979E5DAE3011}">
      <dgm:prSet custT="1"/>
      <dgm:spPr/>
      <dgm:t>
        <a:bodyPr/>
        <a:lstStyle/>
        <a:p>
          <a:r>
            <a:rPr lang="en-US" sz="1600"/>
            <a:t>Pipe Reactor</a:t>
          </a:r>
        </a:p>
      </dgm:t>
    </dgm:pt>
    <dgm:pt modelId="{05306750-F0CF-40C4-A113-9B709105CA7B}" type="parTrans" cxnId="{9BE18172-6713-4825-B5EF-FD44EDECD89D}">
      <dgm:prSet/>
      <dgm:spPr/>
      <dgm:t>
        <a:bodyPr/>
        <a:lstStyle/>
        <a:p>
          <a:endParaRPr lang="en-US" sz="3200"/>
        </a:p>
      </dgm:t>
    </dgm:pt>
    <dgm:pt modelId="{10D90D34-AA8E-46A2-AD4A-A616665D8B89}" type="sibTrans" cxnId="{9BE18172-6713-4825-B5EF-FD44EDECD89D}">
      <dgm:prSet custT="1"/>
      <dgm:spPr/>
      <dgm:t>
        <a:bodyPr/>
        <a:lstStyle/>
        <a:p>
          <a:endParaRPr lang="en-US" sz="700"/>
        </a:p>
      </dgm:t>
    </dgm:pt>
    <dgm:pt modelId="{DEC36417-5273-4C72-8776-D00D61B01025}">
      <dgm:prSet custT="1"/>
      <dgm:spPr/>
      <dgm:t>
        <a:bodyPr/>
        <a:lstStyle/>
        <a:p>
          <a:r>
            <a:rPr lang="en-US" sz="1600"/>
            <a:t>Rotary Drum Granulator</a:t>
          </a:r>
        </a:p>
      </dgm:t>
    </dgm:pt>
    <dgm:pt modelId="{736C945D-4CC2-41DE-B7AE-0140B398C539}" type="parTrans" cxnId="{E34A85DF-0755-4767-97C7-FB58405DF71A}">
      <dgm:prSet/>
      <dgm:spPr/>
      <dgm:t>
        <a:bodyPr/>
        <a:lstStyle/>
        <a:p>
          <a:endParaRPr lang="en-US" sz="3200"/>
        </a:p>
      </dgm:t>
    </dgm:pt>
    <dgm:pt modelId="{232AA07B-277B-4E73-8EE3-634C4E780B9E}" type="sibTrans" cxnId="{E34A85DF-0755-4767-97C7-FB58405DF71A}">
      <dgm:prSet custT="1"/>
      <dgm:spPr/>
      <dgm:t>
        <a:bodyPr/>
        <a:lstStyle/>
        <a:p>
          <a:endParaRPr lang="en-US" sz="700"/>
        </a:p>
      </dgm:t>
    </dgm:pt>
    <dgm:pt modelId="{401779D5-CC45-480E-84A5-FBF1E8E2FEFD}">
      <dgm:prSet custT="1"/>
      <dgm:spPr/>
      <dgm:t>
        <a:bodyPr/>
        <a:lstStyle/>
        <a:p>
          <a:r>
            <a:rPr lang="en-US" sz="1600"/>
            <a:t>Rotary Drum Dryer</a:t>
          </a:r>
        </a:p>
      </dgm:t>
    </dgm:pt>
    <dgm:pt modelId="{8C43F56D-F7E8-4F82-885C-107C02582C17}" type="parTrans" cxnId="{BBC79DB7-EBBD-4F48-AE1A-8211A9885B32}">
      <dgm:prSet/>
      <dgm:spPr/>
      <dgm:t>
        <a:bodyPr/>
        <a:lstStyle/>
        <a:p>
          <a:endParaRPr lang="en-US" sz="3200"/>
        </a:p>
      </dgm:t>
    </dgm:pt>
    <dgm:pt modelId="{12115312-C4B1-44EA-BFB7-E4BE81EE8B38}" type="sibTrans" cxnId="{BBC79DB7-EBBD-4F48-AE1A-8211A9885B32}">
      <dgm:prSet custT="1"/>
      <dgm:spPr/>
      <dgm:t>
        <a:bodyPr/>
        <a:lstStyle/>
        <a:p>
          <a:endParaRPr lang="en-US" sz="700"/>
        </a:p>
      </dgm:t>
    </dgm:pt>
    <dgm:pt modelId="{2EA101E2-313F-49C8-9A1A-6FA8CBF42585}">
      <dgm:prSet custT="1"/>
      <dgm:spPr/>
      <dgm:t>
        <a:bodyPr/>
        <a:lstStyle/>
        <a:p>
          <a:r>
            <a:rPr lang="en-US" sz="1600"/>
            <a:t>Screens</a:t>
          </a:r>
        </a:p>
      </dgm:t>
    </dgm:pt>
    <dgm:pt modelId="{AEC29D8B-E936-4B67-82E7-6CADDE2539F1}" type="parTrans" cxnId="{01BE087D-7350-4B74-B520-A230F7D7226E}">
      <dgm:prSet/>
      <dgm:spPr/>
      <dgm:t>
        <a:bodyPr/>
        <a:lstStyle/>
        <a:p>
          <a:endParaRPr lang="en-US" sz="3200"/>
        </a:p>
      </dgm:t>
    </dgm:pt>
    <dgm:pt modelId="{EDA78ABD-F50C-4D6A-9F94-2F6E53BD77DE}" type="sibTrans" cxnId="{01BE087D-7350-4B74-B520-A230F7D7226E}">
      <dgm:prSet custT="1"/>
      <dgm:spPr/>
      <dgm:t>
        <a:bodyPr/>
        <a:lstStyle/>
        <a:p>
          <a:endParaRPr lang="en-US" sz="700"/>
        </a:p>
      </dgm:t>
    </dgm:pt>
    <dgm:pt modelId="{D3EEDCA0-28F0-4742-8C34-7923E2E64E4E}">
      <dgm:prSet custT="1"/>
      <dgm:spPr/>
      <dgm:t>
        <a:bodyPr/>
        <a:lstStyle/>
        <a:p>
          <a:r>
            <a:rPr lang="en-US" sz="1600"/>
            <a:t>Crushers</a:t>
          </a:r>
        </a:p>
      </dgm:t>
    </dgm:pt>
    <dgm:pt modelId="{BA973ED9-7776-4E45-9B26-E73E9EB6A36D}" type="parTrans" cxnId="{18D75DF3-4A0A-489F-A0A8-422F2CB6ECF0}">
      <dgm:prSet/>
      <dgm:spPr/>
      <dgm:t>
        <a:bodyPr/>
        <a:lstStyle/>
        <a:p>
          <a:endParaRPr lang="en-US" sz="3200"/>
        </a:p>
      </dgm:t>
    </dgm:pt>
    <dgm:pt modelId="{3403D678-89F3-43FB-A3E5-6ED507FBF4A9}" type="sibTrans" cxnId="{18D75DF3-4A0A-489F-A0A8-422F2CB6ECF0}">
      <dgm:prSet custT="1"/>
      <dgm:spPr/>
      <dgm:t>
        <a:bodyPr/>
        <a:lstStyle/>
        <a:p>
          <a:endParaRPr lang="en-US" sz="700"/>
        </a:p>
      </dgm:t>
    </dgm:pt>
    <dgm:pt modelId="{4C20821E-9C25-4172-B1C9-36A5C93A4109}">
      <dgm:prSet custT="1"/>
      <dgm:spPr/>
      <dgm:t>
        <a:bodyPr/>
        <a:lstStyle/>
        <a:p>
          <a:r>
            <a:rPr lang="en-US" sz="1600"/>
            <a:t>Fluidized bed cooler</a:t>
          </a:r>
        </a:p>
      </dgm:t>
    </dgm:pt>
    <dgm:pt modelId="{3ED9CA05-1ED9-4C3F-95A0-047FE6380E80}" type="parTrans" cxnId="{7B5FE0E3-3715-4849-91DC-A913F1DE9B94}">
      <dgm:prSet/>
      <dgm:spPr/>
      <dgm:t>
        <a:bodyPr/>
        <a:lstStyle/>
        <a:p>
          <a:endParaRPr lang="en-US" sz="3200"/>
        </a:p>
      </dgm:t>
    </dgm:pt>
    <dgm:pt modelId="{B54F44D3-F2B4-4AB2-BF18-D57455D3F4C2}" type="sibTrans" cxnId="{7B5FE0E3-3715-4849-91DC-A913F1DE9B94}">
      <dgm:prSet custT="1"/>
      <dgm:spPr/>
      <dgm:t>
        <a:bodyPr/>
        <a:lstStyle/>
        <a:p>
          <a:endParaRPr lang="en-US" sz="700"/>
        </a:p>
      </dgm:t>
    </dgm:pt>
    <dgm:pt modelId="{0402BB94-EE00-4F42-A131-97CF3F6A12E7}">
      <dgm:prSet custT="1"/>
      <dgm:spPr/>
      <dgm:t>
        <a:bodyPr/>
        <a:lstStyle/>
        <a:p>
          <a:r>
            <a:rPr lang="en-US" sz="1600"/>
            <a:t>Rotary drum coater</a:t>
          </a:r>
        </a:p>
      </dgm:t>
    </dgm:pt>
    <dgm:pt modelId="{F7E2BB60-C2DD-49C7-8FF8-BA72FAF5933D}" type="parTrans" cxnId="{1EA14D02-D6B7-4F76-84DC-D205EEF80C1B}">
      <dgm:prSet/>
      <dgm:spPr/>
      <dgm:t>
        <a:bodyPr/>
        <a:lstStyle/>
        <a:p>
          <a:endParaRPr lang="en-US" sz="3200"/>
        </a:p>
      </dgm:t>
    </dgm:pt>
    <dgm:pt modelId="{10F61A6B-D5A1-47A8-8C15-9A7FAD1D2D36}" type="sibTrans" cxnId="{1EA14D02-D6B7-4F76-84DC-D205EEF80C1B}">
      <dgm:prSet custT="1"/>
      <dgm:spPr/>
      <dgm:t>
        <a:bodyPr/>
        <a:lstStyle/>
        <a:p>
          <a:endParaRPr lang="en-US" sz="700"/>
        </a:p>
      </dgm:t>
    </dgm:pt>
    <dgm:pt modelId="{91568525-CFCB-4292-BC9C-AD1B21B12517}">
      <dgm:prSet custT="1"/>
      <dgm:spPr/>
      <dgm:t>
        <a:bodyPr/>
        <a:lstStyle/>
        <a:p>
          <a:r>
            <a:rPr lang="en-US" sz="1600"/>
            <a:t>Gas treatment units:</a:t>
          </a:r>
        </a:p>
      </dgm:t>
    </dgm:pt>
    <dgm:pt modelId="{3B8B7F86-E29E-41CE-90D8-67E7D75B1210}" type="parTrans" cxnId="{072AC5CD-F17B-4B0F-9E6D-039FB8F35DDE}">
      <dgm:prSet/>
      <dgm:spPr/>
      <dgm:t>
        <a:bodyPr/>
        <a:lstStyle/>
        <a:p>
          <a:endParaRPr lang="en-US" sz="3200"/>
        </a:p>
      </dgm:t>
    </dgm:pt>
    <dgm:pt modelId="{F8747D34-CD82-4743-9CD3-FD2FE0608FAF}" type="sibTrans" cxnId="{072AC5CD-F17B-4B0F-9E6D-039FB8F35DDE}">
      <dgm:prSet/>
      <dgm:spPr/>
      <dgm:t>
        <a:bodyPr/>
        <a:lstStyle/>
        <a:p>
          <a:endParaRPr lang="en-US" sz="2400"/>
        </a:p>
      </dgm:t>
    </dgm:pt>
    <dgm:pt modelId="{2BEA47D5-3315-4E8D-9D51-A078568864C2}">
      <dgm:prSet custT="1"/>
      <dgm:spPr/>
      <dgm:t>
        <a:bodyPr/>
        <a:lstStyle/>
        <a:p>
          <a:r>
            <a:rPr lang="en-US" sz="1050" dirty="0"/>
            <a:t>Dry gas treatment: cyclones, bag filters to recover dust</a:t>
          </a:r>
        </a:p>
      </dgm:t>
    </dgm:pt>
    <dgm:pt modelId="{3FBC728B-639D-4F04-8FC3-77EA3F68071D}" type="parTrans" cxnId="{05057A40-6A34-462F-A78C-95CCBAE97F41}">
      <dgm:prSet/>
      <dgm:spPr/>
      <dgm:t>
        <a:bodyPr/>
        <a:lstStyle/>
        <a:p>
          <a:endParaRPr lang="en-US" sz="3200"/>
        </a:p>
      </dgm:t>
    </dgm:pt>
    <dgm:pt modelId="{49B4DA2C-8E9B-4E70-B219-ADBE351A2D13}" type="sibTrans" cxnId="{05057A40-6A34-462F-A78C-95CCBAE97F41}">
      <dgm:prSet/>
      <dgm:spPr/>
      <dgm:t>
        <a:bodyPr/>
        <a:lstStyle/>
        <a:p>
          <a:endParaRPr lang="en-US" sz="2400"/>
        </a:p>
      </dgm:t>
    </dgm:pt>
    <dgm:pt modelId="{A410EEAD-73D7-4A7E-8FC1-BC5B857B47F4}">
      <dgm:prSet custT="1"/>
      <dgm:spPr/>
      <dgm:t>
        <a:bodyPr/>
        <a:lstStyle/>
        <a:p>
          <a:r>
            <a:rPr lang="en-US" sz="1050"/>
            <a:t>Wet scrubbing system: Venturies and cyclonic column to recover                                   Ammonia and dust</a:t>
          </a:r>
        </a:p>
      </dgm:t>
    </dgm:pt>
    <dgm:pt modelId="{E817047E-1621-4989-AFB2-1696AFB46FCB}" type="parTrans" cxnId="{0B4846EC-AA0C-4BB2-8572-7B9778DC65F2}">
      <dgm:prSet/>
      <dgm:spPr/>
      <dgm:t>
        <a:bodyPr/>
        <a:lstStyle/>
        <a:p>
          <a:endParaRPr lang="en-US" sz="2400"/>
        </a:p>
      </dgm:t>
    </dgm:pt>
    <dgm:pt modelId="{6DAD2332-FD66-4225-B018-46867DE95558}" type="sibTrans" cxnId="{0B4846EC-AA0C-4BB2-8572-7B9778DC65F2}">
      <dgm:prSet/>
      <dgm:spPr/>
      <dgm:t>
        <a:bodyPr/>
        <a:lstStyle/>
        <a:p>
          <a:endParaRPr lang="en-US" sz="2400"/>
        </a:p>
      </dgm:t>
    </dgm:pt>
    <dgm:pt modelId="{7F92E2F8-721D-428F-B47D-288CA0C052D1}" type="pres">
      <dgm:prSet presAssocID="{7C21B0E7-6FA0-429C-A84A-F8B00BB035B8}" presName="Name0" presStyleCnt="0">
        <dgm:presLayoutVars>
          <dgm:dir/>
          <dgm:resizeHandles val="exact"/>
        </dgm:presLayoutVars>
      </dgm:prSet>
      <dgm:spPr/>
    </dgm:pt>
    <dgm:pt modelId="{3F012E2F-7822-4D0D-B7B4-693E7CB76FB7}" type="pres">
      <dgm:prSet presAssocID="{BF0BA871-D330-43CF-89A4-979E5DAE3011}" presName="node" presStyleLbl="node1" presStyleIdx="0" presStyleCnt="8">
        <dgm:presLayoutVars>
          <dgm:bulletEnabled val="1"/>
        </dgm:presLayoutVars>
      </dgm:prSet>
      <dgm:spPr/>
    </dgm:pt>
    <dgm:pt modelId="{2295B2D2-7024-438B-9B66-AD05F7BA5365}" type="pres">
      <dgm:prSet presAssocID="{10D90D34-AA8E-46A2-AD4A-A616665D8B89}" presName="sibTrans" presStyleLbl="sibTrans1D1" presStyleIdx="0" presStyleCnt="7"/>
      <dgm:spPr/>
    </dgm:pt>
    <dgm:pt modelId="{82250FA1-5993-4554-8463-D1D15855312D}" type="pres">
      <dgm:prSet presAssocID="{10D90D34-AA8E-46A2-AD4A-A616665D8B89}" presName="connectorText" presStyleLbl="sibTrans1D1" presStyleIdx="0" presStyleCnt="7"/>
      <dgm:spPr/>
    </dgm:pt>
    <dgm:pt modelId="{A73A7F3E-BBBF-4AC0-834C-307170E1411D}" type="pres">
      <dgm:prSet presAssocID="{DEC36417-5273-4C72-8776-D00D61B01025}" presName="node" presStyleLbl="node1" presStyleIdx="1" presStyleCnt="8">
        <dgm:presLayoutVars>
          <dgm:bulletEnabled val="1"/>
        </dgm:presLayoutVars>
      </dgm:prSet>
      <dgm:spPr/>
    </dgm:pt>
    <dgm:pt modelId="{B67902B4-4B37-4EC8-A35E-98CF7DC8A914}" type="pres">
      <dgm:prSet presAssocID="{232AA07B-277B-4E73-8EE3-634C4E780B9E}" presName="sibTrans" presStyleLbl="sibTrans1D1" presStyleIdx="1" presStyleCnt="7"/>
      <dgm:spPr/>
    </dgm:pt>
    <dgm:pt modelId="{BD6DAAB4-71E5-4AB8-8009-7906A087FA56}" type="pres">
      <dgm:prSet presAssocID="{232AA07B-277B-4E73-8EE3-634C4E780B9E}" presName="connectorText" presStyleLbl="sibTrans1D1" presStyleIdx="1" presStyleCnt="7"/>
      <dgm:spPr/>
    </dgm:pt>
    <dgm:pt modelId="{F52EA53B-27A1-4BEB-9910-94A7212A5196}" type="pres">
      <dgm:prSet presAssocID="{401779D5-CC45-480E-84A5-FBF1E8E2FEFD}" presName="node" presStyleLbl="node1" presStyleIdx="2" presStyleCnt="8">
        <dgm:presLayoutVars>
          <dgm:bulletEnabled val="1"/>
        </dgm:presLayoutVars>
      </dgm:prSet>
      <dgm:spPr/>
    </dgm:pt>
    <dgm:pt modelId="{310CF04B-65C3-4644-8F92-9E0CF2495B00}" type="pres">
      <dgm:prSet presAssocID="{12115312-C4B1-44EA-BFB7-E4BE81EE8B38}" presName="sibTrans" presStyleLbl="sibTrans1D1" presStyleIdx="2" presStyleCnt="7"/>
      <dgm:spPr/>
    </dgm:pt>
    <dgm:pt modelId="{6AD40180-A485-43EF-B2F4-ED5C7D99FBF2}" type="pres">
      <dgm:prSet presAssocID="{12115312-C4B1-44EA-BFB7-E4BE81EE8B38}" presName="connectorText" presStyleLbl="sibTrans1D1" presStyleIdx="2" presStyleCnt="7"/>
      <dgm:spPr/>
    </dgm:pt>
    <dgm:pt modelId="{89A439B8-D652-4C6D-854E-7E79C4D6CED0}" type="pres">
      <dgm:prSet presAssocID="{2EA101E2-313F-49C8-9A1A-6FA8CBF42585}" presName="node" presStyleLbl="node1" presStyleIdx="3" presStyleCnt="8">
        <dgm:presLayoutVars>
          <dgm:bulletEnabled val="1"/>
        </dgm:presLayoutVars>
      </dgm:prSet>
      <dgm:spPr/>
    </dgm:pt>
    <dgm:pt modelId="{050A1304-176F-4034-9AA6-1BC4949B9EB1}" type="pres">
      <dgm:prSet presAssocID="{EDA78ABD-F50C-4D6A-9F94-2F6E53BD77DE}" presName="sibTrans" presStyleLbl="sibTrans1D1" presStyleIdx="3" presStyleCnt="7"/>
      <dgm:spPr/>
    </dgm:pt>
    <dgm:pt modelId="{E116A492-F2EC-4D0D-B16F-C458B68A89ED}" type="pres">
      <dgm:prSet presAssocID="{EDA78ABD-F50C-4D6A-9F94-2F6E53BD77DE}" presName="connectorText" presStyleLbl="sibTrans1D1" presStyleIdx="3" presStyleCnt="7"/>
      <dgm:spPr/>
    </dgm:pt>
    <dgm:pt modelId="{DC0B50B0-4B80-44BA-8628-F5F7D0F48E33}" type="pres">
      <dgm:prSet presAssocID="{D3EEDCA0-28F0-4742-8C34-7923E2E64E4E}" presName="node" presStyleLbl="node1" presStyleIdx="4" presStyleCnt="8">
        <dgm:presLayoutVars>
          <dgm:bulletEnabled val="1"/>
        </dgm:presLayoutVars>
      </dgm:prSet>
      <dgm:spPr/>
    </dgm:pt>
    <dgm:pt modelId="{C31E58B1-B6F6-475C-89CD-3FD886E0F2AD}" type="pres">
      <dgm:prSet presAssocID="{3403D678-89F3-43FB-A3E5-6ED507FBF4A9}" presName="sibTrans" presStyleLbl="sibTrans1D1" presStyleIdx="4" presStyleCnt="7"/>
      <dgm:spPr/>
    </dgm:pt>
    <dgm:pt modelId="{5FBFFC5C-9DC9-4B16-BA3E-CB716321CC63}" type="pres">
      <dgm:prSet presAssocID="{3403D678-89F3-43FB-A3E5-6ED507FBF4A9}" presName="connectorText" presStyleLbl="sibTrans1D1" presStyleIdx="4" presStyleCnt="7"/>
      <dgm:spPr/>
    </dgm:pt>
    <dgm:pt modelId="{CE11C30E-F8A5-435C-8356-0922FBA34932}" type="pres">
      <dgm:prSet presAssocID="{4C20821E-9C25-4172-B1C9-36A5C93A4109}" presName="node" presStyleLbl="node1" presStyleIdx="5" presStyleCnt="8">
        <dgm:presLayoutVars>
          <dgm:bulletEnabled val="1"/>
        </dgm:presLayoutVars>
      </dgm:prSet>
      <dgm:spPr/>
    </dgm:pt>
    <dgm:pt modelId="{4DF29B2C-CFCA-48D5-BD63-989DB550F113}" type="pres">
      <dgm:prSet presAssocID="{B54F44D3-F2B4-4AB2-BF18-D57455D3F4C2}" presName="sibTrans" presStyleLbl="sibTrans1D1" presStyleIdx="5" presStyleCnt="7"/>
      <dgm:spPr/>
    </dgm:pt>
    <dgm:pt modelId="{12C99FA9-FEA4-4ED0-B928-78B2F21CB68F}" type="pres">
      <dgm:prSet presAssocID="{B54F44D3-F2B4-4AB2-BF18-D57455D3F4C2}" presName="connectorText" presStyleLbl="sibTrans1D1" presStyleIdx="5" presStyleCnt="7"/>
      <dgm:spPr/>
    </dgm:pt>
    <dgm:pt modelId="{1C6CBECA-B3E3-4826-A31E-08D627A26B3B}" type="pres">
      <dgm:prSet presAssocID="{0402BB94-EE00-4F42-A131-97CF3F6A12E7}" presName="node" presStyleLbl="node1" presStyleIdx="6" presStyleCnt="8">
        <dgm:presLayoutVars>
          <dgm:bulletEnabled val="1"/>
        </dgm:presLayoutVars>
      </dgm:prSet>
      <dgm:spPr/>
    </dgm:pt>
    <dgm:pt modelId="{B158C950-5981-4A03-B223-685A82066946}" type="pres">
      <dgm:prSet presAssocID="{10F61A6B-D5A1-47A8-8C15-9A7FAD1D2D36}" presName="sibTrans" presStyleLbl="sibTrans1D1" presStyleIdx="6" presStyleCnt="7"/>
      <dgm:spPr/>
    </dgm:pt>
    <dgm:pt modelId="{8B2EA380-36AF-4A2D-953F-37EC024A8836}" type="pres">
      <dgm:prSet presAssocID="{10F61A6B-D5A1-47A8-8C15-9A7FAD1D2D36}" presName="connectorText" presStyleLbl="sibTrans1D1" presStyleIdx="6" presStyleCnt="7"/>
      <dgm:spPr/>
    </dgm:pt>
    <dgm:pt modelId="{DC8E8017-0DFB-403B-92C7-AC18B73F5D39}" type="pres">
      <dgm:prSet presAssocID="{91568525-CFCB-4292-BC9C-AD1B21B12517}" presName="node" presStyleLbl="node1" presStyleIdx="7" presStyleCnt="8" custScaleY="123151">
        <dgm:presLayoutVars>
          <dgm:bulletEnabled val="1"/>
        </dgm:presLayoutVars>
      </dgm:prSet>
      <dgm:spPr/>
    </dgm:pt>
  </dgm:ptLst>
  <dgm:cxnLst>
    <dgm:cxn modelId="{92D3E000-9B53-44F8-B05A-0004F15778E9}" type="presOf" srcId="{232AA07B-277B-4E73-8EE3-634C4E780B9E}" destId="{B67902B4-4B37-4EC8-A35E-98CF7DC8A914}" srcOrd="0" destOrd="0" presId="urn:microsoft.com/office/officeart/2016/7/layout/RepeatingBendingProcessNew"/>
    <dgm:cxn modelId="{1EA14D02-D6B7-4F76-84DC-D205EEF80C1B}" srcId="{7C21B0E7-6FA0-429C-A84A-F8B00BB035B8}" destId="{0402BB94-EE00-4F42-A131-97CF3F6A12E7}" srcOrd="6" destOrd="0" parTransId="{F7E2BB60-C2DD-49C7-8FF8-BA72FAF5933D}" sibTransId="{10F61A6B-D5A1-47A8-8C15-9A7FAD1D2D36}"/>
    <dgm:cxn modelId="{7137EC18-1FDE-4860-B7C2-14449FCFCC8C}" type="presOf" srcId="{B54F44D3-F2B4-4AB2-BF18-D57455D3F4C2}" destId="{4DF29B2C-CFCA-48D5-BD63-989DB550F113}" srcOrd="0" destOrd="0" presId="urn:microsoft.com/office/officeart/2016/7/layout/RepeatingBendingProcessNew"/>
    <dgm:cxn modelId="{33486734-D891-4247-A379-8BDEAD5FAAE5}" type="presOf" srcId="{10F61A6B-D5A1-47A8-8C15-9A7FAD1D2D36}" destId="{8B2EA380-36AF-4A2D-953F-37EC024A8836}" srcOrd="1" destOrd="0" presId="urn:microsoft.com/office/officeart/2016/7/layout/RepeatingBendingProcessNew"/>
    <dgm:cxn modelId="{86207D3F-5240-41FA-B06F-D51E59FABF11}" type="presOf" srcId="{A410EEAD-73D7-4A7E-8FC1-BC5B857B47F4}" destId="{DC8E8017-0DFB-403B-92C7-AC18B73F5D39}" srcOrd="0" destOrd="2" presId="urn:microsoft.com/office/officeart/2016/7/layout/RepeatingBendingProcessNew"/>
    <dgm:cxn modelId="{05057A40-6A34-462F-A78C-95CCBAE97F41}" srcId="{91568525-CFCB-4292-BC9C-AD1B21B12517}" destId="{2BEA47D5-3315-4E8D-9D51-A078568864C2}" srcOrd="0" destOrd="0" parTransId="{3FBC728B-639D-4F04-8FC3-77EA3F68071D}" sibTransId="{49B4DA2C-8E9B-4E70-B219-ADBE351A2D13}"/>
    <dgm:cxn modelId="{D01DAE64-17E8-404B-A0CB-B75857E53A7E}" type="presOf" srcId="{12115312-C4B1-44EA-BFB7-E4BE81EE8B38}" destId="{6AD40180-A485-43EF-B2F4-ED5C7D99FBF2}" srcOrd="1" destOrd="0" presId="urn:microsoft.com/office/officeart/2016/7/layout/RepeatingBendingProcessNew"/>
    <dgm:cxn modelId="{5EE23845-DB49-4762-BFD6-CD08ACE003F7}" type="presOf" srcId="{B54F44D3-F2B4-4AB2-BF18-D57455D3F4C2}" destId="{12C99FA9-FEA4-4ED0-B928-78B2F21CB68F}" srcOrd="1" destOrd="0" presId="urn:microsoft.com/office/officeart/2016/7/layout/RepeatingBendingProcessNew"/>
    <dgm:cxn modelId="{1CF1D94E-1EC8-4B49-93F6-D3E0D8A12335}" type="presOf" srcId="{2EA101E2-313F-49C8-9A1A-6FA8CBF42585}" destId="{89A439B8-D652-4C6D-854E-7E79C4D6CED0}" srcOrd="0" destOrd="0" presId="urn:microsoft.com/office/officeart/2016/7/layout/RepeatingBendingProcessNew"/>
    <dgm:cxn modelId="{591EBA4F-EBD5-41E5-802A-083DEA935FF1}" type="presOf" srcId="{DEC36417-5273-4C72-8776-D00D61B01025}" destId="{A73A7F3E-BBBF-4AC0-834C-307170E1411D}" srcOrd="0" destOrd="0" presId="urn:microsoft.com/office/officeart/2016/7/layout/RepeatingBendingProcessNew"/>
    <dgm:cxn modelId="{8B100A70-81DD-4307-9E5D-69AD513C4FCE}" type="presOf" srcId="{EDA78ABD-F50C-4D6A-9F94-2F6E53BD77DE}" destId="{E116A492-F2EC-4D0D-B16F-C458B68A89ED}" srcOrd="1" destOrd="0" presId="urn:microsoft.com/office/officeart/2016/7/layout/RepeatingBendingProcessNew"/>
    <dgm:cxn modelId="{9BE18172-6713-4825-B5EF-FD44EDECD89D}" srcId="{7C21B0E7-6FA0-429C-A84A-F8B00BB035B8}" destId="{BF0BA871-D330-43CF-89A4-979E5DAE3011}" srcOrd="0" destOrd="0" parTransId="{05306750-F0CF-40C4-A113-9B709105CA7B}" sibTransId="{10D90D34-AA8E-46A2-AD4A-A616665D8B89}"/>
    <dgm:cxn modelId="{62BEF453-6A6C-4DFE-8F56-DFDE418B31AD}" type="presOf" srcId="{D3EEDCA0-28F0-4742-8C34-7923E2E64E4E}" destId="{DC0B50B0-4B80-44BA-8628-F5F7D0F48E33}" srcOrd="0" destOrd="0" presId="urn:microsoft.com/office/officeart/2016/7/layout/RepeatingBendingProcessNew"/>
    <dgm:cxn modelId="{80160154-7EF9-4661-BCA1-44E5C83B0F30}" type="presOf" srcId="{91568525-CFCB-4292-BC9C-AD1B21B12517}" destId="{DC8E8017-0DFB-403B-92C7-AC18B73F5D39}" srcOrd="0" destOrd="0" presId="urn:microsoft.com/office/officeart/2016/7/layout/RepeatingBendingProcessNew"/>
    <dgm:cxn modelId="{0C0FE376-BD35-44D5-B59B-007F9B3D12A0}" type="presOf" srcId="{BF0BA871-D330-43CF-89A4-979E5DAE3011}" destId="{3F012E2F-7822-4D0D-B7B4-693E7CB76FB7}" srcOrd="0" destOrd="0" presId="urn:microsoft.com/office/officeart/2016/7/layout/RepeatingBendingProcessNew"/>
    <dgm:cxn modelId="{01BE087D-7350-4B74-B520-A230F7D7226E}" srcId="{7C21B0E7-6FA0-429C-A84A-F8B00BB035B8}" destId="{2EA101E2-313F-49C8-9A1A-6FA8CBF42585}" srcOrd="3" destOrd="0" parTransId="{AEC29D8B-E936-4B67-82E7-6CADDE2539F1}" sibTransId="{EDA78ABD-F50C-4D6A-9F94-2F6E53BD77DE}"/>
    <dgm:cxn modelId="{83EA9F8B-5257-4B86-845B-9DD309519AE7}" type="presOf" srcId="{3403D678-89F3-43FB-A3E5-6ED507FBF4A9}" destId="{5FBFFC5C-9DC9-4B16-BA3E-CB716321CC63}" srcOrd="1" destOrd="0" presId="urn:microsoft.com/office/officeart/2016/7/layout/RepeatingBendingProcessNew"/>
    <dgm:cxn modelId="{C44CBA92-438D-4783-A023-51F9CD78A32C}" type="presOf" srcId="{10F61A6B-D5A1-47A8-8C15-9A7FAD1D2D36}" destId="{B158C950-5981-4A03-B223-685A82066946}" srcOrd="0" destOrd="0" presId="urn:microsoft.com/office/officeart/2016/7/layout/RepeatingBendingProcessNew"/>
    <dgm:cxn modelId="{87C7ED97-6502-4304-BA49-66289B527AB6}" type="presOf" srcId="{401779D5-CC45-480E-84A5-FBF1E8E2FEFD}" destId="{F52EA53B-27A1-4BEB-9910-94A7212A5196}" srcOrd="0" destOrd="0" presId="urn:microsoft.com/office/officeart/2016/7/layout/RepeatingBendingProcessNew"/>
    <dgm:cxn modelId="{A97573A3-23CC-4449-B02A-37414C3671DF}" type="presOf" srcId="{4C20821E-9C25-4172-B1C9-36A5C93A4109}" destId="{CE11C30E-F8A5-435C-8356-0922FBA34932}" srcOrd="0" destOrd="0" presId="urn:microsoft.com/office/officeart/2016/7/layout/RepeatingBendingProcessNew"/>
    <dgm:cxn modelId="{E53A28A4-5B9D-4F9F-8506-1DE6922D95D8}" type="presOf" srcId="{7C21B0E7-6FA0-429C-A84A-F8B00BB035B8}" destId="{7F92E2F8-721D-428F-B47D-288CA0C052D1}" srcOrd="0" destOrd="0" presId="urn:microsoft.com/office/officeart/2016/7/layout/RepeatingBendingProcessNew"/>
    <dgm:cxn modelId="{056310A5-C213-42E2-B37E-A4721B612D02}" type="presOf" srcId="{10D90D34-AA8E-46A2-AD4A-A616665D8B89}" destId="{2295B2D2-7024-438B-9B66-AD05F7BA5365}" srcOrd="0" destOrd="0" presId="urn:microsoft.com/office/officeart/2016/7/layout/RepeatingBendingProcessNew"/>
    <dgm:cxn modelId="{09A159B2-CEB1-4627-A2E3-2958E9E791E5}" type="presOf" srcId="{2BEA47D5-3315-4E8D-9D51-A078568864C2}" destId="{DC8E8017-0DFB-403B-92C7-AC18B73F5D39}" srcOrd="0" destOrd="1" presId="urn:microsoft.com/office/officeart/2016/7/layout/RepeatingBendingProcessNew"/>
    <dgm:cxn modelId="{9EAAAFB2-D019-4DA3-B837-D5395383AA7F}" type="presOf" srcId="{EDA78ABD-F50C-4D6A-9F94-2F6E53BD77DE}" destId="{050A1304-176F-4034-9AA6-1BC4949B9EB1}" srcOrd="0" destOrd="0" presId="urn:microsoft.com/office/officeart/2016/7/layout/RepeatingBendingProcessNew"/>
    <dgm:cxn modelId="{BBC79DB7-EBBD-4F48-AE1A-8211A9885B32}" srcId="{7C21B0E7-6FA0-429C-A84A-F8B00BB035B8}" destId="{401779D5-CC45-480E-84A5-FBF1E8E2FEFD}" srcOrd="2" destOrd="0" parTransId="{8C43F56D-F7E8-4F82-885C-107C02582C17}" sibTransId="{12115312-C4B1-44EA-BFB7-E4BE81EE8B38}"/>
    <dgm:cxn modelId="{072AC5CD-F17B-4B0F-9E6D-039FB8F35DDE}" srcId="{7C21B0E7-6FA0-429C-A84A-F8B00BB035B8}" destId="{91568525-CFCB-4292-BC9C-AD1B21B12517}" srcOrd="7" destOrd="0" parTransId="{3B8B7F86-E29E-41CE-90D8-67E7D75B1210}" sibTransId="{F8747D34-CD82-4743-9CD3-FD2FE0608FAF}"/>
    <dgm:cxn modelId="{B802B2D1-B98C-460B-9B39-841D0B1D9667}" type="presOf" srcId="{10D90D34-AA8E-46A2-AD4A-A616665D8B89}" destId="{82250FA1-5993-4554-8463-D1D15855312D}" srcOrd="1" destOrd="0" presId="urn:microsoft.com/office/officeart/2016/7/layout/RepeatingBendingProcessNew"/>
    <dgm:cxn modelId="{E53C67DA-A861-42E6-B9AB-5AFC39373FCD}" type="presOf" srcId="{0402BB94-EE00-4F42-A131-97CF3F6A12E7}" destId="{1C6CBECA-B3E3-4826-A31E-08D627A26B3B}" srcOrd="0" destOrd="0" presId="urn:microsoft.com/office/officeart/2016/7/layout/RepeatingBendingProcessNew"/>
    <dgm:cxn modelId="{E34A85DF-0755-4767-97C7-FB58405DF71A}" srcId="{7C21B0E7-6FA0-429C-A84A-F8B00BB035B8}" destId="{DEC36417-5273-4C72-8776-D00D61B01025}" srcOrd="1" destOrd="0" parTransId="{736C945D-4CC2-41DE-B7AE-0140B398C539}" sibTransId="{232AA07B-277B-4E73-8EE3-634C4E780B9E}"/>
    <dgm:cxn modelId="{097BE8E0-29E6-477A-A22E-90DBD27CFBC0}" type="presOf" srcId="{232AA07B-277B-4E73-8EE3-634C4E780B9E}" destId="{BD6DAAB4-71E5-4AB8-8009-7906A087FA56}" srcOrd="1" destOrd="0" presId="urn:microsoft.com/office/officeart/2016/7/layout/RepeatingBendingProcessNew"/>
    <dgm:cxn modelId="{7B5FE0E3-3715-4849-91DC-A913F1DE9B94}" srcId="{7C21B0E7-6FA0-429C-A84A-F8B00BB035B8}" destId="{4C20821E-9C25-4172-B1C9-36A5C93A4109}" srcOrd="5" destOrd="0" parTransId="{3ED9CA05-1ED9-4C3F-95A0-047FE6380E80}" sibTransId="{B54F44D3-F2B4-4AB2-BF18-D57455D3F4C2}"/>
    <dgm:cxn modelId="{0B4846EC-AA0C-4BB2-8572-7B9778DC65F2}" srcId="{91568525-CFCB-4292-BC9C-AD1B21B12517}" destId="{A410EEAD-73D7-4A7E-8FC1-BC5B857B47F4}" srcOrd="1" destOrd="0" parTransId="{E817047E-1621-4989-AFB2-1696AFB46FCB}" sibTransId="{6DAD2332-FD66-4225-B018-46867DE95558}"/>
    <dgm:cxn modelId="{18D75DF3-4A0A-489F-A0A8-422F2CB6ECF0}" srcId="{7C21B0E7-6FA0-429C-A84A-F8B00BB035B8}" destId="{D3EEDCA0-28F0-4742-8C34-7923E2E64E4E}" srcOrd="4" destOrd="0" parTransId="{BA973ED9-7776-4E45-9B26-E73E9EB6A36D}" sibTransId="{3403D678-89F3-43FB-A3E5-6ED507FBF4A9}"/>
    <dgm:cxn modelId="{04B8F0F5-04EC-4BC2-A00C-08DC993F2278}" type="presOf" srcId="{12115312-C4B1-44EA-BFB7-E4BE81EE8B38}" destId="{310CF04B-65C3-4644-8F92-9E0CF2495B00}" srcOrd="0" destOrd="0" presId="urn:microsoft.com/office/officeart/2016/7/layout/RepeatingBendingProcessNew"/>
    <dgm:cxn modelId="{1B5893F9-AFEB-438E-8FAF-0945D63BFAA4}" type="presOf" srcId="{3403D678-89F3-43FB-A3E5-6ED507FBF4A9}" destId="{C31E58B1-B6F6-475C-89CD-3FD886E0F2AD}" srcOrd="0" destOrd="0" presId="urn:microsoft.com/office/officeart/2016/7/layout/RepeatingBendingProcessNew"/>
    <dgm:cxn modelId="{47957832-53B6-4C10-A90A-D1238C61D350}" type="presParOf" srcId="{7F92E2F8-721D-428F-B47D-288CA0C052D1}" destId="{3F012E2F-7822-4D0D-B7B4-693E7CB76FB7}" srcOrd="0" destOrd="0" presId="urn:microsoft.com/office/officeart/2016/7/layout/RepeatingBendingProcessNew"/>
    <dgm:cxn modelId="{A350D241-974C-407F-939B-AE6ECE3C800D}" type="presParOf" srcId="{7F92E2F8-721D-428F-B47D-288CA0C052D1}" destId="{2295B2D2-7024-438B-9B66-AD05F7BA5365}" srcOrd="1" destOrd="0" presId="urn:microsoft.com/office/officeart/2016/7/layout/RepeatingBendingProcessNew"/>
    <dgm:cxn modelId="{932CB696-FB50-42A5-B6B3-5F0CD8191579}" type="presParOf" srcId="{2295B2D2-7024-438B-9B66-AD05F7BA5365}" destId="{82250FA1-5993-4554-8463-D1D15855312D}" srcOrd="0" destOrd="0" presId="urn:microsoft.com/office/officeart/2016/7/layout/RepeatingBendingProcessNew"/>
    <dgm:cxn modelId="{E8DB3007-CA93-4900-89FC-9FA2B061B03E}" type="presParOf" srcId="{7F92E2F8-721D-428F-B47D-288CA0C052D1}" destId="{A73A7F3E-BBBF-4AC0-834C-307170E1411D}" srcOrd="2" destOrd="0" presId="urn:microsoft.com/office/officeart/2016/7/layout/RepeatingBendingProcessNew"/>
    <dgm:cxn modelId="{40CF16FA-F45D-4991-9824-5AE907F41885}" type="presParOf" srcId="{7F92E2F8-721D-428F-B47D-288CA0C052D1}" destId="{B67902B4-4B37-4EC8-A35E-98CF7DC8A914}" srcOrd="3" destOrd="0" presId="urn:microsoft.com/office/officeart/2016/7/layout/RepeatingBendingProcessNew"/>
    <dgm:cxn modelId="{0495802D-ACDB-4BA6-BB18-CC89C4088271}" type="presParOf" srcId="{B67902B4-4B37-4EC8-A35E-98CF7DC8A914}" destId="{BD6DAAB4-71E5-4AB8-8009-7906A087FA56}" srcOrd="0" destOrd="0" presId="urn:microsoft.com/office/officeart/2016/7/layout/RepeatingBendingProcessNew"/>
    <dgm:cxn modelId="{113362F9-95F1-4C9A-B2B5-8FA9FAE841A4}" type="presParOf" srcId="{7F92E2F8-721D-428F-B47D-288CA0C052D1}" destId="{F52EA53B-27A1-4BEB-9910-94A7212A5196}" srcOrd="4" destOrd="0" presId="urn:microsoft.com/office/officeart/2016/7/layout/RepeatingBendingProcessNew"/>
    <dgm:cxn modelId="{F140F825-533D-4978-BEE8-F315E140F2F3}" type="presParOf" srcId="{7F92E2F8-721D-428F-B47D-288CA0C052D1}" destId="{310CF04B-65C3-4644-8F92-9E0CF2495B00}" srcOrd="5" destOrd="0" presId="urn:microsoft.com/office/officeart/2016/7/layout/RepeatingBendingProcessNew"/>
    <dgm:cxn modelId="{E0487801-1684-4656-A4EC-C2950FE384C4}" type="presParOf" srcId="{310CF04B-65C3-4644-8F92-9E0CF2495B00}" destId="{6AD40180-A485-43EF-B2F4-ED5C7D99FBF2}" srcOrd="0" destOrd="0" presId="urn:microsoft.com/office/officeart/2016/7/layout/RepeatingBendingProcessNew"/>
    <dgm:cxn modelId="{AD4DED7B-0C9C-428B-A50F-9E1A27167D6B}" type="presParOf" srcId="{7F92E2F8-721D-428F-B47D-288CA0C052D1}" destId="{89A439B8-D652-4C6D-854E-7E79C4D6CED0}" srcOrd="6" destOrd="0" presId="urn:microsoft.com/office/officeart/2016/7/layout/RepeatingBendingProcessNew"/>
    <dgm:cxn modelId="{4B63D1FF-F7D5-45C6-9471-50C1E5BA1D60}" type="presParOf" srcId="{7F92E2F8-721D-428F-B47D-288CA0C052D1}" destId="{050A1304-176F-4034-9AA6-1BC4949B9EB1}" srcOrd="7" destOrd="0" presId="urn:microsoft.com/office/officeart/2016/7/layout/RepeatingBendingProcessNew"/>
    <dgm:cxn modelId="{112F09EE-3548-4C69-B020-E47FEF208C7D}" type="presParOf" srcId="{050A1304-176F-4034-9AA6-1BC4949B9EB1}" destId="{E116A492-F2EC-4D0D-B16F-C458B68A89ED}" srcOrd="0" destOrd="0" presId="urn:microsoft.com/office/officeart/2016/7/layout/RepeatingBendingProcessNew"/>
    <dgm:cxn modelId="{65A012E3-6F32-4699-824D-1045C74A4B2D}" type="presParOf" srcId="{7F92E2F8-721D-428F-B47D-288CA0C052D1}" destId="{DC0B50B0-4B80-44BA-8628-F5F7D0F48E33}" srcOrd="8" destOrd="0" presId="urn:microsoft.com/office/officeart/2016/7/layout/RepeatingBendingProcessNew"/>
    <dgm:cxn modelId="{C44DC194-27A4-478D-A285-5A713DFBE8E7}" type="presParOf" srcId="{7F92E2F8-721D-428F-B47D-288CA0C052D1}" destId="{C31E58B1-B6F6-475C-89CD-3FD886E0F2AD}" srcOrd="9" destOrd="0" presId="urn:microsoft.com/office/officeart/2016/7/layout/RepeatingBendingProcessNew"/>
    <dgm:cxn modelId="{BA2346BC-98EE-4E07-97AB-B00A1F89C7D1}" type="presParOf" srcId="{C31E58B1-B6F6-475C-89CD-3FD886E0F2AD}" destId="{5FBFFC5C-9DC9-4B16-BA3E-CB716321CC63}" srcOrd="0" destOrd="0" presId="urn:microsoft.com/office/officeart/2016/7/layout/RepeatingBendingProcessNew"/>
    <dgm:cxn modelId="{855E7C3B-5010-4A94-8750-8FAFBAC40043}" type="presParOf" srcId="{7F92E2F8-721D-428F-B47D-288CA0C052D1}" destId="{CE11C30E-F8A5-435C-8356-0922FBA34932}" srcOrd="10" destOrd="0" presId="urn:microsoft.com/office/officeart/2016/7/layout/RepeatingBendingProcessNew"/>
    <dgm:cxn modelId="{8ED382A6-E5E9-4412-8704-BABA6251166C}" type="presParOf" srcId="{7F92E2F8-721D-428F-B47D-288CA0C052D1}" destId="{4DF29B2C-CFCA-48D5-BD63-989DB550F113}" srcOrd="11" destOrd="0" presId="urn:microsoft.com/office/officeart/2016/7/layout/RepeatingBendingProcessNew"/>
    <dgm:cxn modelId="{D14C6DB7-AB7E-4E77-B6BC-7CA26809CB50}" type="presParOf" srcId="{4DF29B2C-CFCA-48D5-BD63-989DB550F113}" destId="{12C99FA9-FEA4-4ED0-B928-78B2F21CB68F}" srcOrd="0" destOrd="0" presId="urn:microsoft.com/office/officeart/2016/7/layout/RepeatingBendingProcessNew"/>
    <dgm:cxn modelId="{7CD9EB5A-CF73-4D2E-94F7-42F3E0A297B1}" type="presParOf" srcId="{7F92E2F8-721D-428F-B47D-288CA0C052D1}" destId="{1C6CBECA-B3E3-4826-A31E-08D627A26B3B}" srcOrd="12" destOrd="0" presId="urn:microsoft.com/office/officeart/2016/7/layout/RepeatingBendingProcessNew"/>
    <dgm:cxn modelId="{FC220E38-32D8-4ED8-9BC2-5FE498A7B5A6}" type="presParOf" srcId="{7F92E2F8-721D-428F-B47D-288CA0C052D1}" destId="{B158C950-5981-4A03-B223-685A82066946}" srcOrd="13" destOrd="0" presId="urn:microsoft.com/office/officeart/2016/7/layout/RepeatingBendingProcessNew"/>
    <dgm:cxn modelId="{C152695D-6A91-4F50-8D3C-1BEF66A8719E}" type="presParOf" srcId="{B158C950-5981-4A03-B223-685A82066946}" destId="{8B2EA380-36AF-4A2D-953F-37EC024A8836}" srcOrd="0" destOrd="0" presId="urn:microsoft.com/office/officeart/2016/7/layout/RepeatingBendingProcessNew"/>
    <dgm:cxn modelId="{2DDD3304-F143-4B4E-8869-19B87D062489}" type="presParOf" srcId="{7F92E2F8-721D-428F-B47D-288CA0C052D1}" destId="{DC8E8017-0DFB-403B-92C7-AC18B73F5D39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5B2D2-7024-438B-9B66-AD05F7BA5365}">
      <dsp:nvSpPr>
        <dsp:cNvPr id="0" name=""/>
        <dsp:cNvSpPr/>
      </dsp:nvSpPr>
      <dsp:spPr>
        <a:xfrm>
          <a:off x="2193804" y="953620"/>
          <a:ext cx="4727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764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417602" y="996820"/>
        <a:ext cx="25168" cy="5038"/>
      </dsp:txXfrm>
    </dsp:sp>
    <dsp:sp modelId="{3F012E2F-7822-4D0D-B7B4-693E7CB76FB7}">
      <dsp:nvSpPr>
        <dsp:cNvPr id="0" name=""/>
        <dsp:cNvSpPr/>
      </dsp:nvSpPr>
      <dsp:spPr>
        <a:xfrm>
          <a:off x="7061" y="342777"/>
          <a:ext cx="2188542" cy="13131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240" tIns="112568" rIns="107240" bIns="11256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Pipe Reactor</a:t>
          </a:r>
        </a:p>
      </dsp:txBody>
      <dsp:txXfrm>
        <a:off x="7061" y="342777"/>
        <a:ext cx="2188542" cy="1313125"/>
      </dsp:txXfrm>
    </dsp:sp>
    <dsp:sp modelId="{B67902B4-4B37-4EC8-A35E-98CF7DC8A914}">
      <dsp:nvSpPr>
        <dsp:cNvPr id="0" name=""/>
        <dsp:cNvSpPr/>
      </dsp:nvSpPr>
      <dsp:spPr>
        <a:xfrm>
          <a:off x="4885711" y="953620"/>
          <a:ext cx="4727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764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109509" y="996820"/>
        <a:ext cx="25168" cy="5038"/>
      </dsp:txXfrm>
    </dsp:sp>
    <dsp:sp modelId="{A73A7F3E-BBBF-4AC0-834C-307170E1411D}">
      <dsp:nvSpPr>
        <dsp:cNvPr id="0" name=""/>
        <dsp:cNvSpPr/>
      </dsp:nvSpPr>
      <dsp:spPr>
        <a:xfrm>
          <a:off x="2698968" y="342777"/>
          <a:ext cx="2188542" cy="13131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240" tIns="112568" rIns="107240" bIns="11256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Rotary Drum Granulator</a:t>
          </a:r>
        </a:p>
      </dsp:txBody>
      <dsp:txXfrm>
        <a:off x="2698968" y="342777"/>
        <a:ext cx="2188542" cy="1313125"/>
      </dsp:txXfrm>
    </dsp:sp>
    <dsp:sp modelId="{310CF04B-65C3-4644-8F92-9E0CF2495B00}">
      <dsp:nvSpPr>
        <dsp:cNvPr id="0" name=""/>
        <dsp:cNvSpPr/>
      </dsp:nvSpPr>
      <dsp:spPr>
        <a:xfrm>
          <a:off x="7577618" y="953620"/>
          <a:ext cx="4727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764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801416" y="996820"/>
        <a:ext cx="25168" cy="5038"/>
      </dsp:txXfrm>
    </dsp:sp>
    <dsp:sp modelId="{F52EA53B-27A1-4BEB-9910-94A7212A5196}">
      <dsp:nvSpPr>
        <dsp:cNvPr id="0" name=""/>
        <dsp:cNvSpPr/>
      </dsp:nvSpPr>
      <dsp:spPr>
        <a:xfrm>
          <a:off x="5390875" y="342777"/>
          <a:ext cx="2188542" cy="13131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240" tIns="112568" rIns="107240" bIns="11256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Rotary Drum Dryer</a:t>
          </a:r>
        </a:p>
      </dsp:txBody>
      <dsp:txXfrm>
        <a:off x="5390875" y="342777"/>
        <a:ext cx="2188542" cy="1313125"/>
      </dsp:txXfrm>
    </dsp:sp>
    <dsp:sp modelId="{050A1304-176F-4034-9AA6-1BC4949B9EB1}">
      <dsp:nvSpPr>
        <dsp:cNvPr id="0" name=""/>
        <dsp:cNvSpPr/>
      </dsp:nvSpPr>
      <dsp:spPr>
        <a:xfrm>
          <a:off x="1101333" y="1654102"/>
          <a:ext cx="8075720" cy="624765"/>
        </a:xfrm>
        <a:custGeom>
          <a:avLst/>
          <a:gdLst/>
          <a:ahLst/>
          <a:cxnLst/>
          <a:rect l="0" t="0" r="0" b="0"/>
          <a:pathLst>
            <a:path>
              <a:moveTo>
                <a:pt x="8075720" y="0"/>
              </a:moveTo>
              <a:lnTo>
                <a:pt x="8075720" y="329482"/>
              </a:lnTo>
              <a:lnTo>
                <a:pt x="0" y="329482"/>
              </a:lnTo>
              <a:lnTo>
                <a:pt x="0" y="624765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936636" y="1963966"/>
        <a:ext cx="405113" cy="5038"/>
      </dsp:txXfrm>
    </dsp:sp>
    <dsp:sp modelId="{89A439B8-D652-4C6D-854E-7E79C4D6CED0}">
      <dsp:nvSpPr>
        <dsp:cNvPr id="0" name=""/>
        <dsp:cNvSpPr/>
      </dsp:nvSpPr>
      <dsp:spPr>
        <a:xfrm>
          <a:off x="8082782" y="342777"/>
          <a:ext cx="2188542" cy="13131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240" tIns="112568" rIns="107240" bIns="11256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Screens</a:t>
          </a:r>
        </a:p>
      </dsp:txBody>
      <dsp:txXfrm>
        <a:off x="8082782" y="342777"/>
        <a:ext cx="2188542" cy="1313125"/>
      </dsp:txXfrm>
    </dsp:sp>
    <dsp:sp modelId="{C31E58B1-B6F6-475C-89CD-3FD886E0F2AD}">
      <dsp:nvSpPr>
        <dsp:cNvPr id="0" name=""/>
        <dsp:cNvSpPr/>
      </dsp:nvSpPr>
      <dsp:spPr>
        <a:xfrm>
          <a:off x="2193804" y="2922111"/>
          <a:ext cx="4727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764" y="45720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417602" y="2965311"/>
        <a:ext cx="25168" cy="5038"/>
      </dsp:txXfrm>
    </dsp:sp>
    <dsp:sp modelId="{DC0B50B0-4B80-44BA-8628-F5F7D0F48E33}">
      <dsp:nvSpPr>
        <dsp:cNvPr id="0" name=""/>
        <dsp:cNvSpPr/>
      </dsp:nvSpPr>
      <dsp:spPr>
        <a:xfrm>
          <a:off x="7061" y="2311268"/>
          <a:ext cx="2188542" cy="131312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240" tIns="112568" rIns="107240" bIns="11256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Crushers</a:t>
          </a:r>
        </a:p>
      </dsp:txBody>
      <dsp:txXfrm>
        <a:off x="7061" y="2311268"/>
        <a:ext cx="2188542" cy="1313125"/>
      </dsp:txXfrm>
    </dsp:sp>
    <dsp:sp modelId="{4DF29B2C-CFCA-48D5-BD63-989DB550F113}">
      <dsp:nvSpPr>
        <dsp:cNvPr id="0" name=""/>
        <dsp:cNvSpPr/>
      </dsp:nvSpPr>
      <dsp:spPr>
        <a:xfrm>
          <a:off x="4885711" y="2922111"/>
          <a:ext cx="4727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764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109509" y="2965311"/>
        <a:ext cx="25168" cy="5038"/>
      </dsp:txXfrm>
    </dsp:sp>
    <dsp:sp modelId="{CE11C30E-F8A5-435C-8356-0922FBA34932}">
      <dsp:nvSpPr>
        <dsp:cNvPr id="0" name=""/>
        <dsp:cNvSpPr/>
      </dsp:nvSpPr>
      <dsp:spPr>
        <a:xfrm>
          <a:off x="2698968" y="2311268"/>
          <a:ext cx="2188542" cy="13131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240" tIns="112568" rIns="107240" bIns="11256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Fluidized bed cooler</a:t>
          </a:r>
        </a:p>
      </dsp:txBody>
      <dsp:txXfrm>
        <a:off x="2698968" y="2311268"/>
        <a:ext cx="2188542" cy="1313125"/>
      </dsp:txXfrm>
    </dsp:sp>
    <dsp:sp modelId="{B158C950-5981-4A03-B223-685A82066946}">
      <dsp:nvSpPr>
        <dsp:cNvPr id="0" name=""/>
        <dsp:cNvSpPr/>
      </dsp:nvSpPr>
      <dsp:spPr>
        <a:xfrm>
          <a:off x="7577618" y="2922111"/>
          <a:ext cx="4727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764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801416" y="2965311"/>
        <a:ext cx="25168" cy="5038"/>
      </dsp:txXfrm>
    </dsp:sp>
    <dsp:sp modelId="{1C6CBECA-B3E3-4826-A31E-08D627A26B3B}">
      <dsp:nvSpPr>
        <dsp:cNvPr id="0" name=""/>
        <dsp:cNvSpPr/>
      </dsp:nvSpPr>
      <dsp:spPr>
        <a:xfrm>
          <a:off x="5390875" y="2311268"/>
          <a:ext cx="2188542" cy="13131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240" tIns="112568" rIns="107240" bIns="11256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Rotary drum coater</a:t>
          </a:r>
        </a:p>
      </dsp:txBody>
      <dsp:txXfrm>
        <a:off x="5390875" y="2311268"/>
        <a:ext cx="2188542" cy="1313125"/>
      </dsp:txXfrm>
    </dsp:sp>
    <dsp:sp modelId="{DC8E8017-0DFB-403B-92C7-AC18B73F5D39}">
      <dsp:nvSpPr>
        <dsp:cNvPr id="0" name=""/>
        <dsp:cNvSpPr/>
      </dsp:nvSpPr>
      <dsp:spPr>
        <a:xfrm>
          <a:off x="8082782" y="2159267"/>
          <a:ext cx="2188542" cy="16171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240" tIns="112568" rIns="107240" bIns="11256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Gas treatment units: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Dry gas treatment: cyclones, bag filters to recover dust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/>
            <a:t>Wet scrubbing system: Venturies and cyclonic column to recover                                   Ammonia and dust</a:t>
          </a:r>
        </a:p>
      </dsp:txBody>
      <dsp:txXfrm>
        <a:off x="8082782" y="2159267"/>
        <a:ext cx="2188542" cy="1617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0C5FF-A8CA-437E-AD00-04F01DEE2C8B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BC5C9-53E4-4874-AAB4-477644E7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9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3CB0E-DBC8-4BE3-BFE4-AB0ED7EF5A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5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9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5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3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8BC5-FF18-08ED-6FBF-BB44EAF1A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D3607-948D-1D93-6115-2CF5A593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EA5EE-CE6D-44BC-B5A3-31AD3D209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BE19-035F-420D-8867-E92BA7FC12C0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BB48-7555-A188-8C76-644099C0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C61F7-A99D-65CE-464E-B5A954C6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86DB-A8D7-4472-BC0F-22D9DCCB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3A41-08C8-F600-AC9E-8E83A865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D98CD-CD3C-0388-5ABA-4B6B3809F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98D5D-8612-30E9-AEE8-0D2B9840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BE19-035F-420D-8867-E92BA7FC12C0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516E7-58D8-5445-C334-3D2209B2B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0FB58-2C43-66CF-3CDD-8AE0901F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86DB-A8D7-4472-BC0F-22D9DCCB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7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DB3B5A-3AA9-1BB4-FE6B-F02240128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F76B5-77FB-FAD7-5C39-921974BA6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DA01C-00A8-E28F-CC8B-05BC40C7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BE19-035F-420D-8867-E92BA7FC12C0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63AB-AAA6-4C59-A27C-088FBF6F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251AA-C85B-7B0F-8022-FF06815E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86DB-A8D7-4472-BC0F-22D9DCCB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83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60DC-DB9D-4382-8907-6500D3ADC65B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1DBE-CCBB-441C-857E-57361F7A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95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60DC-DB9D-4382-8907-6500D3ADC65B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1DBE-CCBB-441C-857E-57361F7A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72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60DC-DB9D-4382-8907-6500D3ADC65B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1DBE-CCBB-441C-857E-57361F7A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40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60DC-DB9D-4382-8907-6500D3ADC65B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1DBE-CCBB-441C-857E-57361F7A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9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60DC-DB9D-4382-8907-6500D3ADC65B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1DBE-CCBB-441C-857E-57361F7A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56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60DC-DB9D-4382-8907-6500D3ADC65B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1DBE-CCBB-441C-857E-57361F7A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1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60DC-DB9D-4382-8907-6500D3ADC65B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1DBE-CCBB-441C-857E-57361F7A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85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60DC-DB9D-4382-8907-6500D3ADC65B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1DBE-CCBB-441C-857E-57361F7A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5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1993E-70D5-5781-FABB-82342E10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40E17-CC29-FA78-DB9C-A4C2B9916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DA82-C8A9-35BE-90E4-AA6C5117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BE19-035F-420D-8867-E92BA7FC12C0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38636-73FE-C8CC-BD78-9B4771C2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D37CD-8A66-12E4-C217-94DFBCDD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86DB-A8D7-4472-BC0F-22D9DCCB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51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60DC-DB9D-4382-8907-6500D3ADC65B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1DBE-CCBB-441C-857E-57361F7A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5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60DC-DB9D-4382-8907-6500D3ADC65B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1DBE-CCBB-441C-857E-57361F7A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04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60DC-DB9D-4382-8907-6500D3ADC65B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1DBE-CCBB-441C-857E-57361F7A6DC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619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60DC-DB9D-4382-8907-6500D3ADC65B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1DBE-CCBB-441C-857E-57361F7A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74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60DC-DB9D-4382-8907-6500D3ADC65B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1DBE-CCBB-441C-857E-57361F7A6DC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483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60DC-DB9D-4382-8907-6500D3ADC65B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1DBE-CCBB-441C-857E-57361F7A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54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60DC-DB9D-4382-8907-6500D3ADC65B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1DBE-CCBB-441C-857E-57361F7A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37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60DC-DB9D-4382-8907-6500D3ADC65B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1DBE-CCBB-441C-857E-57361F7A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F378-0BBA-1CFF-511D-83A89BFC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02FBA-9196-7B02-0DFC-0E5214CED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73F96-8148-7334-CA25-51AAEC12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BE19-035F-420D-8867-E92BA7FC12C0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7D071-A9EF-7F2D-F803-1A51F09C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AFB51-A103-AF56-93AE-FE105AC4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86DB-A8D7-4472-BC0F-22D9DCCB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0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88929-8CE5-C1C4-DEC8-D50DA79F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A9C3A-1748-A61C-E63E-F0D71B887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F3CCF-E667-47FE-B03C-BD7221BF6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A7556-D2EE-3475-C918-783C3DE8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BE19-035F-420D-8867-E92BA7FC12C0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27B4B-6F1C-2044-F0BA-B9DF025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1D9DC-6B50-7340-87C6-C335563A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86DB-A8D7-4472-BC0F-22D9DCCB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4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AAE6-77E7-238C-E9D9-55382419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5FCBE-72B9-8058-284F-49B27022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6036A-277D-453C-C082-04DFA3F65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1C626-E3BD-9E9E-E9E8-5B0B0F9A4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2CB03-92A6-3709-A6F1-DFADB6B75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FFDE80-0724-D2E2-A639-9540A5FB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BE19-035F-420D-8867-E92BA7FC12C0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DA0B42-990E-FAC9-295E-ABEDF7D12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A2E82-4C7A-E4D9-428F-37A974B2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86DB-A8D7-4472-BC0F-22D9DCCB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47CC-B939-6758-6508-2EF840A0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CD3402-024E-BC40-0075-7E0CEBB3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BE19-035F-420D-8867-E92BA7FC12C0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2C660-CB01-1A3F-FC9E-82762F36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BDE11-E7BA-8591-50B0-F90CE05B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86DB-A8D7-4472-BC0F-22D9DCCB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4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9A9A8D-830C-A2B9-29AC-92557BD1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BE19-035F-420D-8867-E92BA7FC12C0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0E166-5E11-BCD3-76D4-616A6658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0BFF-3CE1-D369-D64B-A30EA249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86DB-A8D7-4472-BC0F-22D9DCCB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4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1B3B-1556-9A24-09BC-802FA2C4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ACAC-6D95-AC8B-D427-9C6E2D9CB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9051E-2577-B408-6ED1-8B88B971C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3612F-4001-5BFB-BD1F-E992980F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BE19-035F-420D-8867-E92BA7FC12C0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6A732-D461-EA05-2437-DB4CFC9A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2AFEC-9C37-7660-5265-E302237A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86DB-A8D7-4472-BC0F-22D9DCCB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2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587A-5419-49FC-1C7B-D9F0018C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44C018-FDC9-9138-3BD3-473F1010B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04A67-7C4F-CEA3-ED9B-741A32FE1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E9050-299C-719B-8A59-8DD40B141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BE19-035F-420D-8867-E92BA7FC12C0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F7C93-FD3B-4C3A-E5AD-59ABFC02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1F6A4-17CC-5AD0-0AAB-79370E29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86DB-A8D7-4472-BC0F-22D9DCCB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3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08562-C733-0979-8F44-9062E922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85AB-83B2-E822-C4A5-493C3284B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4C92D-888A-6CF5-7C6C-1DF50871C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BBE19-035F-420D-8867-E92BA7FC12C0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EC09C-7B85-3657-4383-BEAF3FEA1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73424-F453-0709-C07E-C6F2B547A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86DB-A8D7-4472-BC0F-22D9DCCB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D60DC-DB9D-4382-8907-6500D3ADC65B}" type="datetimeFigureOut">
              <a:rPr lang="en-US" smtClean="0"/>
              <a:t>05-Jul-2025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E71DBE-CCBB-441C-857E-57361F7A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2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6F41-6998-80FD-6C5A-E0ABD3794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888" y="1166219"/>
            <a:ext cx="9489200" cy="2262781"/>
          </a:xfrm>
        </p:spPr>
        <p:txBody>
          <a:bodyPr>
            <a:noAutofit/>
          </a:bodyPr>
          <a:lstStyle/>
          <a:p>
            <a:pPr algn="l"/>
            <a:br>
              <a:rPr lang="en-US" sz="7200" b="1" dirty="0">
                <a:latin typeface="Agency FB" panose="020B0503020202020204" pitchFamily="34" charset="0"/>
              </a:rPr>
            </a:br>
            <a:r>
              <a:rPr lang="en-US" sz="7200" b="1" dirty="0">
                <a:latin typeface="Agency FB" panose="020B0503020202020204" pitchFamily="34" charset="0"/>
              </a:rPr>
              <a:t>Jordan’s Fertilizer Industry</a:t>
            </a:r>
            <a:br>
              <a:rPr lang="en-US" sz="7200" b="1" dirty="0">
                <a:latin typeface="Agency FB" panose="020B0503020202020204" pitchFamily="34" charset="0"/>
              </a:rPr>
            </a:br>
            <a:r>
              <a:rPr lang="en-US" b="1" dirty="0">
                <a:latin typeface="Agency FB" panose="020B0503020202020204" pitchFamily="34" charset="0"/>
              </a:rPr>
              <a:t>NJFC as a Case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DD2A8-7EB8-D1B5-266F-FAAD27D8B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877" y="4441477"/>
            <a:ext cx="10210254" cy="1126283"/>
          </a:xfrm>
        </p:spPr>
        <p:txBody>
          <a:bodyPr/>
          <a:lstStyle/>
          <a:p>
            <a:endParaRPr lang="en-US" dirty="0"/>
          </a:p>
          <a:p>
            <a:pPr algn="l"/>
            <a:r>
              <a:rPr lang="en-US" sz="2000" b="1" dirty="0"/>
              <a:t>ENG. MUSLEH ABU OBAID</a:t>
            </a:r>
          </a:p>
        </p:txBody>
      </p:sp>
    </p:spTree>
    <p:extLst>
      <p:ext uri="{BB962C8B-B14F-4D97-AF65-F5344CB8AC3E}">
        <p14:creationId xmlns:p14="http://schemas.microsoft.com/office/powerpoint/2010/main" val="10906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1DD74-FAD5-E7FC-5B67-B1B52C0D1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76" y="1307737"/>
            <a:ext cx="8915400" cy="3777622"/>
          </a:xfrm>
        </p:spPr>
        <p:txBody>
          <a:bodyPr/>
          <a:lstStyle/>
          <a:p>
            <a:r>
              <a:rPr lang="en-US" b="1" dirty="0"/>
              <a:t>Strategic Location for Global Trade:</a:t>
            </a:r>
            <a:r>
              <a:rPr lang="en-US" dirty="0"/>
              <a:t> The Port of Aqaba offers direct access to key markets in Asia, Africa, and Europe, making Jordan a major export hub.</a:t>
            </a:r>
          </a:p>
          <a:p>
            <a:r>
              <a:rPr lang="en-US" b="1" dirty="0"/>
              <a:t>Global Collaborations:</a:t>
            </a:r>
            <a:r>
              <a:rPr lang="en-US" dirty="0"/>
              <a:t> Joint projects with countries like India, Japan, and several Arab nations bring in advanced technology, funding, and new market opportunities.</a:t>
            </a:r>
          </a:p>
          <a:p>
            <a:r>
              <a:rPr lang="en-US" b="1" dirty="0"/>
              <a:t>Jordan Offers a wide Range of Fertilizer Products — </a:t>
            </a:r>
            <a:r>
              <a:rPr lang="en-US" dirty="0"/>
              <a:t>From Raw Materials to Finished Goods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5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BED73-0D14-7475-2DC2-5080E48D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Jordan’s Integrated Fertilizer Varieties</a:t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9D02C-17A8-5648-60BF-DDEDCB587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9429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Jordan Offers a wide Range of Fertilizer Products — From Raw Materials to Finished Goods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1. Raw Materials</a:t>
            </a:r>
          </a:p>
          <a:p>
            <a:r>
              <a:rPr lang="en-US" b="1" dirty="0">
                <a:solidFill>
                  <a:srgbClr val="0070C0"/>
                </a:solidFill>
              </a:rPr>
              <a:t>Phosphate Rock</a:t>
            </a:r>
            <a:br>
              <a:rPr lang="en-US" dirty="0"/>
            </a:br>
            <a:r>
              <a:rPr lang="en-US" dirty="0"/>
              <a:t>– Mined by Jordan Phosphate Mines Company (JPMC)</a:t>
            </a:r>
          </a:p>
          <a:p>
            <a:r>
              <a:rPr lang="en-US" b="1" dirty="0">
                <a:solidFill>
                  <a:srgbClr val="0070C0"/>
                </a:solidFill>
              </a:rPr>
              <a:t>Potash (Potassium Salts)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/>
              <a:t>– Extracted by Arab Potash Company (APC)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13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E7B35-3E99-464E-F220-BBFCFB5F8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F5B8B-F0B8-8935-20E7-08A03C8F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Jordan’s Integrated Fertilizer Varieties</a:t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B3866-CBCC-CEC1-CB51-DB315C1E8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96370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2. Intermediate Products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Phosphoric Acid</a:t>
            </a:r>
            <a:br>
              <a:rPr lang="en-US" dirty="0"/>
            </a:br>
            <a:r>
              <a:rPr lang="en-US" dirty="0"/>
              <a:t>  Processed from phosphate rock, used in many phosphate-based fertilizers</a:t>
            </a:r>
          </a:p>
          <a:p>
            <a:pPr marL="0" indent="0">
              <a:buNone/>
            </a:pPr>
            <a:r>
              <a:rPr lang="en-US" dirty="0"/>
              <a:t>           Produced by JPMC group(Aqaba complex, IJC, JIFFCO)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Sulfuric Acid</a:t>
            </a:r>
          </a:p>
          <a:p>
            <a:pPr marL="0" indent="0">
              <a:buNone/>
            </a:pPr>
            <a:r>
              <a:rPr lang="en-US" dirty="0"/>
              <a:t>       Processed from Sulfur element, used in many phosphate-based fertilizers</a:t>
            </a:r>
          </a:p>
          <a:p>
            <a:pPr marL="0" indent="0">
              <a:buNone/>
            </a:pPr>
            <a:r>
              <a:rPr lang="en-US" dirty="0"/>
              <a:t>           Produced by JPMC group(Aqaba complex, IJC, JIFFCO)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Nitric Acid</a:t>
            </a:r>
          </a:p>
          <a:p>
            <a:pPr marL="0" indent="0">
              <a:buNone/>
            </a:pPr>
            <a:r>
              <a:rPr lang="en-US" dirty="0"/>
              <a:t>      Processed from Ammonia, Used in many fertilizers.</a:t>
            </a:r>
          </a:p>
          <a:p>
            <a:pPr marL="0" indent="0">
              <a:buNone/>
            </a:pPr>
            <a:r>
              <a:rPr lang="en-US" dirty="0"/>
              <a:t>           Produced by APC group (</a:t>
            </a:r>
            <a:r>
              <a:rPr lang="en-US" dirty="0" err="1"/>
              <a:t>Kemapco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5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1591A-D430-BEF7-1DA7-04B24E1C2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38" y="340658"/>
            <a:ext cx="9620717" cy="6176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3. Final Fertilizer Products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A. Straight Fertilizers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/>
              <a:t>Phosphoric Acid (for industrial/agricultural use)</a:t>
            </a:r>
          </a:p>
          <a:p>
            <a:pPr marL="0" indent="0">
              <a:buNone/>
            </a:pPr>
            <a:r>
              <a:rPr lang="en-US" dirty="0"/>
              <a:t>              Produced by JPMC group(Aqaba complex, IJC, JIFFCO)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B. Compound Fertilizers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/>
              <a:t>DAP (Di-Ammonium Phosphate) </a:t>
            </a:r>
          </a:p>
          <a:p>
            <a:pPr marL="0" indent="0">
              <a:buNone/>
            </a:pPr>
            <a:r>
              <a:rPr lang="en-US" dirty="0"/>
              <a:t>Produced by JPMC group (Aqaba complex, NJFC)</a:t>
            </a:r>
          </a:p>
          <a:p>
            <a:r>
              <a:rPr lang="en-US" b="1" dirty="0"/>
              <a:t>MAP(Mono Ammonium Phosphate)</a:t>
            </a:r>
          </a:p>
          <a:p>
            <a:pPr marL="0" indent="0">
              <a:buNone/>
            </a:pPr>
            <a:r>
              <a:rPr lang="en-US" dirty="0"/>
              <a:t>Produced by JPMC group (NJFC)</a:t>
            </a:r>
          </a:p>
          <a:p>
            <a:r>
              <a:rPr lang="en-US" b="1" dirty="0"/>
              <a:t>NP/NPK Fertilizers</a:t>
            </a:r>
            <a:r>
              <a:rPr lang="en-US" dirty="0"/>
              <a:t> – Customized nutrient formula</a:t>
            </a:r>
          </a:p>
          <a:p>
            <a:pPr marL="0" indent="0">
              <a:buNone/>
            </a:pPr>
            <a:r>
              <a:rPr lang="en-US" dirty="0"/>
              <a:t>Produced by JPMC group (NJFC)</a:t>
            </a:r>
          </a:p>
          <a:p>
            <a:r>
              <a:rPr lang="en-US" b="1" dirty="0"/>
              <a:t>Potassium Nitrate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Produced by APC group (</a:t>
            </a:r>
            <a:r>
              <a:rPr lang="en-US" dirty="0" err="1"/>
              <a:t>Kemapco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60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8C171-9165-A762-E5AA-F8C4EB253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193" y="94138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C. Specialty Fertilizers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/>
              <a:t>Water-Soluble Fertilizers</a:t>
            </a:r>
            <a:endParaRPr lang="en-US" dirty="0"/>
          </a:p>
          <a:p>
            <a:r>
              <a:rPr lang="en-US" b="1" dirty="0"/>
              <a:t>Micronutrient-Enriched Blends</a:t>
            </a:r>
          </a:p>
          <a:p>
            <a:pPr marL="0" indent="0">
              <a:buNone/>
            </a:pPr>
            <a:r>
              <a:rPr lang="en-US" dirty="0"/>
              <a:t>Produced by many local plants.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In addition, JPMC Group (</a:t>
            </a:r>
            <a:r>
              <a:rPr lang="en-US" dirty="0" err="1"/>
              <a:t>Phosphatia</a:t>
            </a:r>
            <a:r>
              <a:rPr lang="en-US" dirty="0"/>
              <a:t>) plans to produce DCP/MCP(plant is under construction), a key feed additive essential for the poultry industry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4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2.BMP">
            <a:extLst>
              <a:ext uri="{FF2B5EF4-FFF2-40B4-BE49-F238E27FC236}">
                <a16:creationId xmlns:a16="http://schemas.microsoft.com/office/drawing/2014/main" id="{21EAA24C-910C-B449-27A2-6377533E5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5362" b="59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F2DD3E-2F74-61F7-D022-BDDA5AEA71F0}"/>
              </a:ext>
            </a:extLst>
          </p:cNvPr>
          <p:cNvSpPr txBox="1"/>
          <p:nvPr/>
        </p:nvSpPr>
        <p:spPr>
          <a:xfrm>
            <a:off x="1808251" y="1822668"/>
            <a:ext cx="83272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NIPPON JORDAN FERTILIZER CO. W.L.L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0306A-87C8-CDF3-8C79-5B6B1C373CB2}"/>
              </a:ext>
            </a:extLst>
          </p:cNvPr>
          <p:cNvSpPr txBox="1"/>
          <p:nvPr/>
        </p:nvSpPr>
        <p:spPr>
          <a:xfrm>
            <a:off x="3185742" y="2775374"/>
            <a:ext cx="6176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JO" sz="3600" b="1" dirty="0">
                <a:latin typeface="Arial" pitchFamily="34" charset="0"/>
                <a:ea typeface="Monotype Koufi" pitchFamily="2" charset="-78"/>
                <a:cs typeface="Arial" pitchFamily="34" charset="0"/>
              </a:rPr>
              <a:t>شركة الأسمدة اليابانية الأردنية ذ.م.م</a:t>
            </a:r>
            <a:endParaRPr lang="en-US" sz="3600" b="1" dirty="0">
              <a:latin typeface="Arial" pitchFamily="34" charset="0"/>
              <a:ea typeface="Monotype Koufi" pitchFamily="2" charset="-78"/>
              <a:cs typeface="Arial" pitchFamily="34" charset="0"/>
            </a:endParaRPr>
          </a:p>
        </p:txBody>
      </p:sp>
      <p:pic>
        <p:nvPicPr>
          <p:cNvPr id="9" name="Picture 8" descr="A green and black sign&#10;&#10;AI-generated content may be incorrect.">
            <a:extLst>
              <a:ext uri="{FF2B5EF4-FFF2-40B4-BE49-F238E27FC236}">
                <a16:creationId xmlns:a16="http://schemas.microsoft.com/office/drawing/2014/main" id="{980C2781-34A8-87BF-BAB8-4CB383CF3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914" y="3862550"/>
            <a:ext cx="2106172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actory with smoke coming out of it&#10;&#10;AI-generated content may be incorrect.">
            <a:extLst>
              <a:ext uri="{FF2B5EF4-FFF2-40B4-BE49-F238E27FC236}">
                <a16:creationId xmlns:a16="http://schemas.microsoft.com/office/drawing/2014/main" id="{51BC4C9A-F5FA-9291-E19D-4B14951A0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3" r="30074"/>
          <a:stretch/>
        </p:blipFill>
        <p:spPr>
          <a:xfrm>
            <a:off x="7228702" y="621793"/>
            <a:ext cx="4342547" cy="56144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BE1239-6589-AB12-4275-83DA244372D4}"/>
              </a:ext>
            </a:extLst>
          </p:cNvPr>
          <p:cNvSpPr txBox="1"/>
          <p:nvPr/>
        </p:nvSpPr>
        <p:spPr>
          <a:xfrm>
            <a:off x="787137" y="2004465"/>
            <a:ext cx="6096000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Nippon Jordan Fertilizer company (W.L.L), (NJFC ) is a limited      liability company located in the Free Zone of Aqaba. It was established in 1992 as a joint venture project between Japan and Jordan (Four Japanese shareholders  and Two Jordanian shareholders ).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SzPct val="80000"/>
            </a:pPr>
            <a:endParaRPr lang="en-US" sz="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Four Japanese shareholders are: (National Federation of Agricultural Co-operative Associations (Zen-Noh), Asahi Industries, Mitsubishi Chemical Corporation, and Mitsubishi Corporation) holding an aggregate 60% stake.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808661-F1C2-547C-45CD-E9F2D499F34A}"/>
              </a:ext>
            </a:extLst>
          </p:cNvPr>
          <p:cNvSpPr/>
          <p:nvPr/>
        </p:nvSpPr>
        <p:spPr>
          <a:xfrm>
            <a:off x="697185" y="4084332"/>
            <a:ext cx="65286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1200" dirty="0"/>
              <a:t>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Two Jordanian shareholders are: (JPMC and APC) holding the remaining 40% stake.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0E4BF-9811-CABF-169B-1681E584A15D}"/>
              </a:ext>
            </a:extLst>
          </p:cNvPr>
          <p:cNvSpPr/>
          <p:nvPr/>
        </p:nvSpPr>
        <p:spPr>
          <a:xfrm>
            <a:off x="697186" y="4628294"/>
            <a:ext cx="65286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1200" dirty="0"/>
              <a:t>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Total Investment was 85 Million US$ , and capital cost was 24 Million US$.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80000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NJFC Plant production had been started in 1997 as well as Sales to Japan had been started also.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B2BF1E1-AF58-39BB-D94A-2CD2BC3C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32" y="801257"/>
            <a:ext cx="4516167" cy="73979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US" sz="2800" b="1" cap="all" spc="-100" dirty="0">
                <a:solidFill>
                  <a:schemeClr val="accent2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Company Overview</a:t>
            </a:r>
          </a:p>
        </p:txBody>
      </p:sp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32F4D-EA24-843C-B434-FACEF2C4DE19}"/>
              </a:ext>
            </a:extLst>
          </p:cNvPr>
          <p:cNvSpPr txBox="1">
            <a:spLocks/>
          </p:cNvSpPr>
          <p:nvPr/>
        </p:nvSpPr>
        <p:spPr>
          <a:xfrm>
            <a:off x="548640" y="457200"/>
            <a:ext cx="8961120" cy="601675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36BB8-F5EB-AFA5-3CE0-5F3BEBF25B4C}"/>
              </a:ext>
            </a:extLst>
          </p:cNvPr>
          <p:cNvSpPr txBox="1"/>
          <p:nvPr/>
        </p:nvSpPr>
        <p:spPr>
          <a:xfrm>
            <a:off x="756736" y="664589"/>
            <a:ext cx="8848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Current share in NJFC: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0969C378-F154-5318-6AC6-9B55AB39C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444447"/>
              </p:ext>
            </p:extLst>
          </p:nvPr>
        </p:nvGraphicFramePr>
        <p:xfrm>
          <a:off x="851816" y="2353056"/>
          <a:ext cx="884810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575">
                  <a:extLst>
                    <a:ext uri="{9D8B030D-6E8A-4147-A177-3AD203B41FA5}">
                      <a16:colId xmlns:a16="http://schemas.microsoft.com/office/drawing/2014/main" val="2932994915"/>
                    </a:ext>
                  </a:extLst>
                </a:gridCol>
                <a:gridCol w="3809528">
                  <a:extLst>
                    <a:ext uri="{9D8B030D-6E8A-4147-A177-3AD203B41FA5}">
                      <a16:colId xmlns:a16="http://schemas.microsoft.com/office/drawing/2014/main" val="3525802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Company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 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76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Jordan Phosphate  Mines Company (JPMC)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908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Arab Potash Company (APC)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12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967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6A50-B902-304F-2A99-B1742762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5" y="160889"/>
            <a:ext cx="6381345" cy="113792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Plant Capacity &amp; Production Rate</a:t>
            </a:r>
            <a:br>
              <a:rPr kumimoji="0" lang="en-US" b="1" i="0" strike="noStrike" kern="1200" cap="small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F8858-3276-DD73-DA67-2D0F6399F8B2}"/>
              </a:ext>
            </a:extLst>
          </p:cNvPr>
          <p:cNvSpPr/>
          <p:nvPr/>
        </p:nvSpPr>
        <p:spPr>
          <a:xfrm>
            <a:off x="1024488" y="1298813"/>
            <a:ext cx="71605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NJFC Plant had been designed to produce both DAP&amp; 5 NPK Fertilizer  products of annual production rate of about 300,000 MT using the best technology. 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80000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NJFC Plant had been designed to produce high quality fertilizers to be exported to the Japanese market.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72A65-F4AD-1B7E-50DC-227CCFAC688F}"/>
              </a:ext>
            </a:extLst>
          </p:cNvPr>
          <p:cNvSpPr/>
          <p:nvPr/>
        </p:nvSpPr>
        <p:spPr>
          <a:xfrm>
            <a:off x="1024488" y="3380001"/>
            <a:ext cx="75140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Nowadays NJFC Plant produces wide range of chemical compound fertilizers DAP, MAP, NP and different grades of NPK    fertilizers.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80000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Nowadays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NJFC produce 32 different grades and export its product to 21 different markets worldwide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80000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Main markets for NJFC are: Japan, Australia, Ukraine, Iraq and Algeria.</a:t>
            </a:r>
          </a:p>
        </p:txBody>
      </p:sp>
      <p:pic>
        <p:nvPicPr>
          <p:cNvPr id="9" name="Picture 8" descr="A large industrial plant with a tower&#10;&#10;AI-generated content may be incorrect.">
            <a:extLst>
              <a:ext uri="{FF2B5EF4-FFF2-40B4-BE49-F238E27FC236}">
                <a16:creationId xmlns:a16="http://schemas.microsoft.com/office/drawing/2014/main" id="{0DC72EE2-C6DC-1F91-1407-1DC35F392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141" y="287079"/>
            <a:ext cx="2737202" cy="620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0809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3642-30E8-4CBC-679E-24D851C2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Process Description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0A044-1B6A-29CD-30BB-FEA5D8CC1CE3}"/>
              </a:ext>
            </a:extLst>
          </p:cNvPr>
          <p:cNvSpPr txBox="1"/>
          <p:nvPr/>
        </p:nvSpPr>
        <p:spPr>
          <a:xfrm>
            <a:off x="677334" y="2063127"/>
            <a:ext cx="9211384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>
                <a:effectLst/>
              </a:rPr>
              <a:t>The process principle is to neutralize phosphoric and sulfuric acids with liquid ammonia in the pipe reactor and afterwards to granulate the neutralized product.</a:t>
            </a:r>
          </a:p>
          <a:p>
            <a:pPr indent="-182880" defTabSz="91440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dirty="0">
              <a:effectLst/>
            </a:endParaRPr>
          </a:p>
          <a:p>
            <a:pPr indent="-182880" defTabSz="91440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/>
              <a:t>W</a:t>
            </a:r>
            <a:r>
              <a:rPr lang="en-US" dirty="0">
                <a:effectLst/>
              </a:rPr>
              <a:t>ith the same pipe reactor and </a:t>
            </a:r>
            <a:r>
              <a:rPr lang="en-US" dirty="0" err="1">
                <a:effectLst/>
              </a:rPr>
              <a:t>equipments</a:t>
            </a:r>
            <a:r>
              <a:rPr lang="en-US" dirty="0">
                <a:effectLst/>
              </a:rPr>
              <a:t> , it is possible to produce DAP,MAP,NPS and NPK grades .</a:t>
            </a:r>
          </a:p>
          <a:p>
            <a:pPr indent="-182880" defTabSz="91440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dirty="0">
              <a:effectLst/>
            </a:endParaRPr>
          </a:p>
          <a:p>
            <a:pPr marL="0" indent="-182880" defTabSz="91440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dirty="0">
              <a:effectLst/>
            </a:endParaRPr>
          </a:p>
          <a:p>
            <a:pPr marL="0" indent="-182880" defTabSz="91440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>
                <a:effectLst/>
              </a:rPr>
              <a:t> </a:t>
            </a:r>
            <a:r>
              <a:rPr lang="en-US" b="1" u="sng" dirty="0"/>
              <a:t>Main Raw Materials:</a:t>
            </a:r>
          </a:p>
          <a:p>
            <a:pPr indent="-182880" defTabSz="91440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b="1" u="sng" dirty="0"/>
          </a:p>
          <a:p>
            <a:pPr marL="28575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>
                <a:effectLst/>
              </a:rPr>
              <a:t>Liquid Ammonia</a:t>
            </a:r>
          </a:p>
          <a:p>
            <a:pPr marL="28575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>
                <a:effectLst/>
              </a:rPr>
              <a:t>Phosphoric Acid</a:t>
            </a:r>
          </a:p>
          <a:p>
            <a:pPr marL="28575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>
                <a:effectLst/>
              </a:rPr>
              <a:t>Sulfuric Acid</a:t>
            </a:r>
          </a:p>
          <a:p>
            <a:pPr marL="28575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>
                <a:effectLst/>
              </a:rPr>
              <a:t>MOP ( Muriate of Potash )</a:t>
            </a:r>
          </a:p>
        </p:txBody>
      </p:sp>
    </p:spTree>
    <p:extLst>
      <p:ext uri="{BB962C8B-B14F-4D97-AF65-F5344CB8AC3E}">
        <p14:creationId xmlns:p14="http://schemas.microsoft.com/office/powerpoint/2010/main" val="200085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F13EE-C1E6-ACC1-9E3A-A45714244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455" y="1352724"/>
            <a:ext cx="8915400" cy="53420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500" dirty="0">
                <a:latin typeface="Abadi" panose="020B0604020104020204" pitchFamily="34" charset="0"/>
              </a:rPr>
              <a:t>What is fertilizer</a:t>
            </a:r>
          </a:p>
          <a:p>
            <a:pPr marL="0" indent="0">
              <a:buNone/>
            </a:pPr>
            <a:r>
              <a:rPr lang="en-US" sz="2500" dirty="0">
                <a:latin typeface="Abadi" panose="020B0604020104020204" pitchFamily="34" charset="0"/>
              </a:rPr>
              <a:t>       Main types of fertilizer</a:t>
            </a:r>
          </a:p>
          <a:p>
            <a:pPr marL="0" indent="0">
              <a:buNone/>
            </a:pPr>
            <a:r>
              <a:rPr lang="en-US" sz="2500" dirty="0">
                <a:latin typeface="Abadi" panose="020B0604020104020204" pitchFamily="34" charset="0"/>
              </a:rPr>
              <a:t>       Classification of fertilizer</a:t>
            </a:r>
          </a:p>
          <a:p>
            <a:pPr marL="0" indent="0">
              <a:buNone/>
            </a:pPr>
            <a:r>
              <a:rPr lang="en-US" sz="2500" dirty="0">
                <a:latin typeface="Abadi" panose="020B0604020104020204" pitchFamily="34" charset="0"/>
              </a:rPr>
              <a:t>       NPK Fertilizer</a:t>
            </a:r>
          </a:p>
          <a:p>
            <a:pPr marL="0" indent="0">
              <a:buNone/>
            </a:pPr>
            <a:r>
              <a:rPr lang="en-US" sz="2500" dirty="0">
                <a:latin typeface="Abadi" panose="020B0604020104020204" pitchFamily="34" charset="0"/>
              </a:rPr>
              <a:t>Jordan’s Fertilizer industry</a:t>
            </a:r>
          </a:p>
          <a:p>
            <a:pPr marL="0" indent="0">
              <a:buNone/>
            </a:pPr>
            <a:r>
              <a:rPr lang="en-US" sz="2500" dirty="0">
                <a:latin typeface="Abadi" panose="020B0604020104020204" pitchFamily="34" charset="0"/>
              </a:rPr>
              <a:t>       Jordan, A Leading Global Fertilizer Supplier</a:t>
            </a:r>
          </a:p>
          <a:p>
            <a:pPr marL="0" indent="0">
              <a:buNone/>
            </a:pPr>
            <a:r>
              <a:rPr lang="en-US" sz="2500" dirty="0">
                <a:latin typeface="Abadi" panose="020B0604020104020204" pitchFamily="34" charset="0"/>
              </a:rPr>
              <a:t>       Jordan’s Integrated Fertilizer Varieties</a:t>
            </a:r>
          </a:p>
          <a:p>
            <a:pPr marL="0" indent="0">
              <a:buNone/>
            </a:pPr>
            <a:r>
              <a:rPr lang="en-US" sz="2500" dirty="0">
                <a:latin typeface="Abadi" panose="020B0604020104020204" pitchFamily="34" charset="0"/>
              </a:rPr>
              <a:t>Nippon Jordan Fertilizer Company</a:t>
            </a:r>
          </a:p>
          <a:p>
            <a:pPr marL="0" indent="0">
              <a:buNone/>
            </a:pPr>
            <a:r>
              <a:rPr lang="en-US" sz="2500" dirty="0">
                <a:latin typeface="Abadi" panose="020B0604020104020204" pitchFamily="34" charset="0"/>
              </a:rPr>
              <a:t>        Company Overview</a:t>
            </a:r>
          </a:p>
          <a:p>
            <a:pPr marL="0" indent="0">
              <a:buNone/>
            </a:pPr>
            <a:r>
              <a:rPr lang="en-US" sz="2500" dirty="0">
                <a:latin typeface="Abadi" panose="020B0604020104020204" pitchFamily="34" charset="0"/>
              </a:rPr>
              <a:t>        Plant Capacity &amp; Production Rate</a:t>
            </a:r>
          </a:p>
          <a:p>
            <a:pPr marL="0" indent="0">
              <a:buNone/>
            </a:pPr>
            <a:r>
              <a:rPr lang="en-US" sz="2500" dirty="0">
                <a:latin typeface="Abadi" panose="020B0604020104020204" pitchFamily="34" charset="0"/>
              </a:rPr>
              <a:t>        Process Description</a:t>
            </a:r>
          </a:p>
          <a:p>
            <a:pPr marL="0" indent="0">
              <a:buNone/>
            </a:pPr>
            <a:r>
              <a:rPr lang="en-US" sz="2500" dirty="0">
                <a:latin typeface="Abadi" panose="020B0604020104020204" pitchFamily="34" charset="0"/>
              </a:rPr>
              <a:t>        Main units in the process:	</a:t>
            </a:r>
          </a:p>
          <a:p>
            <a:pPr marL="0" indent="0">
              <a:buNone/>
            </a:pPr>
            <a:r>
              <a:rPr lang="en-US" sz="2500" dirty="0">
                <a:latin typeface="Abadi" panose="020B0604020104020204" pitchFamily="34" charset="0"/>
              </a:rPr>
              <a:t>         NJFC Products</a:t>
            </a:r>
          </a:p>
          <a:p>
            <a:pPr marL="0" indent="0">
              <a:buNone/>
            </a:pPr>
            <a:r>
              <a:rPr lang="en-US" sz="2500" dirty="0">
                <a:latin typeface="Abadi" panose="020B0604020104020204" pitchFamily="34" charset="0"/>
              </a:rPr>
              <a:t>        Comparison between Chemical Granulation vs Bulk Blending</a:t>
            </a:r>
          </a:p>
          <a:p>
            <a:pPr marL="0" indent="0">
              <a:buNone/>
            </a:pPr>
            <a:r>
              <a:rPr lang="en-US" sz="2500" dirty="0">
                <a:latin typeface="Abadi" panose="020B0604020104020204" pitchFamily="34" charset="0"/>
              </a:rPr>
              <a:t>        NJFC Awards, Certificates &amp; Recognitions </a:t>
            </a:r>
          </a:p>
          <a:p>
            <a:pPr marL="0" indent="0">
              <a:buNone/>
            </a:pPr>
            <a:r>
              <a:rPr lang="en-US" sz="2500" dirty="0">
                <a:latin typeface="Abadi" panose="020B0604020104020204" pitchFamily="34" charset="0"/>
              </a:rPr>
              <a:t>Opportunities for Jordan’s Fertilizer Industry</a:t>
            </a:r>
            <a:br>
              <a:rPr lang="en-US" sz="2500" dirty="0">
                <a:latin typeface="Abadi" panose="020B0604020104020204" pitchFamily="34" charset="0"/>
              </a:rPr>
            </a:br>
            <a:br>
              <a:rPr lang="en-US" sz="2500" dirty="0">
                <a:latin typeface="Abadi" panose="020B0604020104020204" pitchFamily="34" charset="0"/>
              </a:rPr>
            </a:br>
            <a:endParaRPr lang="en-US" sz="2500" dirty="0"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20DEB-0A42-43FF-4943-D851D839D16C}"/>
              </a:ext>
            </a:extLst>
          </p:cNvPr>
          <p:cNvSpPr txBox="1"/>
          <p:nvPr/>
        </p:nvSpPr>
        <p:spPr>
          <a:xfrm>
            <a:off x="935576" y="332904"/>
            <a:ext cx="638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Table of Content</a:t>
            </a:r>
          </a:p>
        </p:txBody>
      </p:sp>
    </p:spTree>
    <p:extLst>
      <p:ext uri="{BB962C8B-B14F-4D97-AF65-F5344CB8AC3E}">
        <p14:creationId xmlns:p14="http://schemas.microsoft.com/office/powerpoint/2010/main" val="2523802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E459BC-5307-B62D-482E-B1561BB3C107}"/>
              </a:ext>
            </a:extLst>
          </p:cNvPr>
          <p:cNvSpPr txBox="1"/>
          <p:nvPr/>
        </p:nvSpPr>
        <p:spPr>
          <a:xfrm>
            <a:off x="684252" y="295836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Main units in the process:	</a:t>
            </a:r>
          </a:p>
        </p:txBody>
      </p:sp>
      <p:graphicFrame>
        <p:nvGraphicFramePr>
          <p:cNvPr id="4" name="TextBox 5">
            <a:extLst>
              <a:ext uri="{FF2B5EF4-FFF2-40B4-BE49-F238E27FC236}">
                <a16:creationId xmlns:a16="http://schemas.microsoft.com/office/drawing/2014/main" id="{7A0A543C-5286-4A40-3AC8-A314FB0E2AE6}"/>
              </a:ext>
            </a:extLst>
          </p:cNvPr>
          <p:cNvGraphicFramePr/>
          <p:nvPr/>
        </p:nvGraphicFramePr>
        <p:xfrm>
          <a:off x="684252" y="2067638"/>
          <a:ext cx="10278387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429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7">
            <a:extLst>
              <a:ext uri="{FF2B5EF4-FFF2-40B4-BE49-F238E27FC236}">
                <a16:creationId xmlns:a16="http://schemas.microsoft.com/office/drawing/2014/main" id="{AFFEC3B9-7233-FE71-2265-F07C8C8CE789}"/>
              </a:ext>
            </a:extLst>
          </p:cNvPr>
          <p:cNvGrpSpPr>
            <a:grpSpLocks/>
          </p:cNvGrpSpPr>
          <p:nvPr/>
        </p:nvGrpSpPr>
        <p:grpSpPr bwMode="auto">
          <a:xfrm>
            <a:off x="5016500" y="2438400"/>
            <a:ext cx="5264150" cy="274638"/>
            <a:chOff x="2200" y="1536"/>
            <a:chExt cx="3316" cy="173"/>
          </a:xfr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grpSpPr>
        <p:sp>
          <p:nvSpPr>
            <p:cNvPr id="3" name="Line 77">
              <a:extLst>
                <a:ext uri="{FF2B5EF4-FFF2-40B4-BE49-F238E27FC236}">
                  <a16:creationId xmlns:a16="http://schemas.microsoft.com/office/drawing/2014/main" id="{D09C1277-C35A-E71C-8814-F22EB4DFE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621"/>
              <a:ext cx="3146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4" name="Text Box 186">
              <a:extLst>
                <a:ext uri="{FF2B5EF4-FFF2-40B4-BE49-F238E27FC236}">
                  <a16:creationId xmlns:a16="http://schemas.microsoft.com/office/drawing/2014/main" id="{279E574C-10FC-36BE-083B-6A152EA7D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8" y="1536"/>
              <a:ext cx="198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ja-JP" sz="1200" b="1">
                  <a:solidFill>
                    <a:schemeClr val="bg1"/>
                  </a:solidFill>
                </a:rPr>
                <a:t>※</a:t>
              </a: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0EE537F1-3DE8-A23B-3628-FFCD05F67245}"/>
              </a:ext>
            </a:extLst>
          </p:cNvPr>
          <p:cNvGrpSpPr>
            <a:grpSpLocks/>
          </p:cNvGrpSpPr>
          <p:nvPr/>
        </p:nvGrpSpPr>
        <p:grpSpPr bwMode="auto">
          <a:xfrm>
            <a:off x="2270125" y="1268413"/>
            <a:ext cx="1143000" cy="762000"/>
            <a:chOff x="867" y="1706"/>
            <a:chExt cx="720" cy="480"/>
          </a:xfr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CA7AE9C8-F3A6-B520-1F94-EE1A0606A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" y="1706"/>
              <a:ext cx="720" cy="4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r>
                <a:rPr lang="en-US" altLang="ja-JP" sz="1000" b="1" dirty="0"/>
                <a:t>from APC</a:t>
              </a:r>
            </a:p>
          </p:txBody>
        </p: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437391F6-504F-3E46-D151-AE255EAF59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9" y="2048"/>
              <a:ext cx="456" cy="120"/>
              <a:chOff x="420" y="442"/>
              <a:chExt cx="123" cy="36"/>
            </a:xfrm>
          </p:grpSpPr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26B2F305-0CB4-5904-7002-F467001C5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" y="449"/>
                <a:ext cx="39" cy="23"/>
              </a:xfrm>
              <a:custGeom>
                <a:avLst/>
                <a:gdLst>
                  <a:gd name="T0" fmla="*/ 34 w 21600"/>
                  <a:gd name="T1" fmla="*/ 12 h 21600"/>
                  <a:gd name="T2" fmla="*/ 20 w 21600"/>
                  <a:gd name="T3" fmla="*/ 23 h 21600"/>
                  <a:gd name="T4" fmla="*/ 5 w 21600"/>
                  <a:gd name="T5" fmla="*/ 12 h 21600"/>
                  <a:gd name="T6" fmla="*/ 2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31 w 21600"/>
                  <a:gd name="T13" fmla="*/ 4696 h 21600"/>
                  <a:gd name="T14" fmla="*/ 17169 w 21600"/>
                  <a:gd name="T15" fmla="*/ 169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BB4B349-66AC-FCE6-5E33-2A3044534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" y="449"/>
                <a:ext cx="39" cy="23"/>
              </a:xfrm>
              <a:custGeom>
                <a:avLst/>
                <a:gdLst>
                  <a:gd name="T0" fmla="*/ 34 w 21600"/>
                  <a:gd name="T1" fmla="*/ 12 h 21600"/>
                  <a:gd name="T2" fmla="*/ 20 w 21600"/>
                  <a:gd name="T3" fmla="*/ 23 h 21600"/>
                  <a:gd name="T4" fmla="*/ 5 w 21600"/>
                  <a:gd name="T5" fmla="*/ 12 h 21600"/>
                  <a:gd name="T6" fmla="*/ 2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31 w 21600"/>
                  <a:gd name="T13" fmla="*/ 4696 h 21600"/>
                  <a:gd name="T14" fmla="*/ 17169 w 21600"/>
                  <a:gd name="T15" fmla="*/ 169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C7884A39-AB72-10C7-FE36-F61C0EFCF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" y="442"/>
                <a:ext cx="44" cy="29"/>
              </a:xfrm>
              <a:custGeom>
                <a:avLst/>
                <a:gdLst>
                  <a:gd name="T0" fmla="*/ 0 w 44"/>
                  <a:gd name="T1" fmla="*/ 22 h 29"/>
                  <a:gd name="T2" fmla="*/ 12 w 44"/>
                  <a:gd name="T3" fmla="*/ 22 h 29"/>
                  <a:gd name="T4" fmla="*/ 12 w 44"/>
                  <a:gd name="T5" fmla="*/ 0 h 29"/>
                  <a:gd name="T6" fmla="*/ 24 w 44"/>
                  <a:gd name="T7" fmla="*/ 0 h 29"/>
                  <a:gd name="T8" fmla="*/ 30 w 44"/>
                  <a:gd name="T9" fmla="*/ 14 h 29"/>
                  <a:gd name="T10" fmla="*/ 44 w 44"/>
                  <a:gd name="T11" fmla="*/ 14 h 29"/>
                  <a:gd name="T12" fmla="*/ 44 w 44"/>
                  <a:gd name="T13" fmla="*/ 29 h 29"/>
                  <a:gd name="T14" fmla="*/ 0 w 44"/>
                  <a:gd name="T15" fmla="*/ 29 h 29"/>
                  <a:gd name="T16" fmla="*/ 0 w 44"/>
                  <a:gd name="T17" fmla="*/ 22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29"/>
                  <a:gd name="T29" fmla="*/ 44 w 44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29">
                    <a:moveTo>
                      <a:pt x="0" y="22"/>
                    </a:moveTo>
                    <a:lnTo>
                      <a:pt x="12" y="22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0" y="14"/>
                    </a:lnTo>
                    <a:lnTo>
                      <a:pt x="44" y="14"/>
                    </a:lnTo>
                    <a:lnTo>
                      <a:pt x="44" y="29"/>
                    </a:lnTo>
                    <a:lnTo>
                      <a:pt x="0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64B09F8-BCFA-3247-3408-2B100F1CF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" y="467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CE4E3B2-1FF0-8314-4B98-4C4CB34A4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" y="467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CDD5A18-9592-0698-0EB5-DB4A0680C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" y="467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CEA0CDA-3956-3FF3-CF53-0E38DF1C8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" y="467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64E3DC5-6687-4271-B329-695DD6B87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" y="468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B176980-78AC-B07F-FE25-83FBE9213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" y="468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Line 18">
                <a:extLst>
                  <a:ext uri="{FF2B5EF4-FFF2-40B4-BE49-F238E27FC236}">
                    <a16:creationId xmlns:a16="http://schemas.microsoft.com/office/drawing/2014/main" id="{CB7B8F16-030C-EB32-959D-E9AF56632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" y="467"/>
                <a:ext cx="1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Line 19">
                <a:extLst>
                  <a:ext uri="{FF2B5EF4-FFF2-40B4-BE49-F238E27FC236}">
                    <a16:creationId xmlns:a16="http://schemas.microsoft.com/office/drawing/2014/main" id="{A6EF47E6-8C78-386B-9A8A-6C1AAD41E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" y="467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 Box 43">
              <a:extLst>
                <a:ext uri="{FF2B5EF4-FFF2-40B4-BE49-F238E27FC236}">
                  <a16:creationId xmlns:a16="http://schemas.microsoft.com/office/drawing/2014/main" id="{7E8738A8-AA9E-987C-8987-4368381B9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" y="1876"/>
              <a:ext cx="510" cy="1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altLang="ja-JP" sz="1200" b="1" dirty="0"/>
                <a:t>MOP</a:t>
              </a:r>
            </a:p>
          </p:txBody>
        </p:sp>
      </p:grpSp>
      <p:sp>
        <p:nvSpPr>
          <p:cNvPr id="20" name="Text Box 47">
            <a:extLst>
              <a:ext uri="{FF2B5EF4-FFF2-40B4-BE49-F238E27FC236}">
                <a16:creationId xmlns:a16="http://schemas.microsoft.com/office/drawing/2014/main" id="{5769A062-FCF5-40DB-8E24-70D62BC7B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2168525"/>
            <a:ext cx="946150" cy="58578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rtl="0"/>
            <a:r>
              <a:rPr lang="en-US" altLang="ja-JP" sz="1100" b="1" dirty="0"/>
              <a:t>Granulator</a:t>
            </a:r>
          </a:p>
        </p:txBody>
      </p:sp>
      <p:sp>
        <p:nvSpPr>
          <p:cNvPr id="21" name="AutoShape 48">
            <a:extLst>
              <a:ext uri="{FF2B5EF4-FFF2-40B4-BE49-F238E27FC236}">
                <a16:creationId xmlns:a16="http://schemas.microsoft.com/office/drawing/2014/main" id="{95B97726-2A62-7B0C-0656-7245FC3E3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425" y="1179514"/>
            <a:ext cx="1257300" cy="390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rtl="0"/>
            <a:r>
              <a:rPr lang="en-US" altLang="ja-JP" sz="1100" b="1" dirty="0"/>
              <a:t>Gas Scrubber</a:t>
            </a:r>
          </a:p>
        </p:txBody>
      </p:sp>
      <p:sp>
        <p:nvSpPr>
          <p:cNvPr id="22" name="AutoShape 49">
            <a:extLst>
              <a:ext uri="{FF2B5EF4-FFF2-40B4-BE49-F238E27FC236}">
                <a16:creationId xmlns:a16="http://schemas.microsoft.com/office/drawing/2014/main" id="{D580D894-0680-FB9A-5587-7DE76A8D5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299" y="3024189"/>
            <a:ext cx="982664" cy="390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rtl="0"/>
            <a:r>
              <a:rPr lang="en-US" altLang="ja-JP" sz="1100" b="1" dirty="0"/>
              <a:t>Dust Cyclones</a:t>
            </a:r>
          </a:p>
        </p:txBody>
      </p:sp>
      <p:sp>
        <p:nvSpPr>
          <p:cNvPr id="23" name="AutoShape 50">
            <a:extLst>
              <a:ext uri="{FF2B5EF4-FFF2-40B4-BE49-F238E27FC236}">
                <a16:creationId xmlns:a16="http://schemas.microsoft.com/office/drawing/2014/main" id="{E753B739-9B52-3E8A-09BE-FD4FF7049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2484439"/>
            <a:ext cx="630237" cy="219075"/>
          </a:xfrm>
          <a:prstGeom prst="homePlate">
            <a:avLst>
              <a:gd name="adj" fmla="val 71920"/>
            </a:avLst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l" rtl="0"/>
            <a:r>
              <a:rPr lang="en-US" altLang="ja-JP" sz="1200" b="1" dirty="0"/>
              <a:t>GPR</a:t>
            </a:r>
          </a:p>
        </p:txBody>
      </p:sp>
      <p:sp>
        <p:nvSpPr>
          <p:cNvPr id="24" name="AutoShape 6">
            <a:extLst>
              <a:ext uri="{FF2B5EF4-FFF2-40B4-BE49-F238E27FC236}">
                <a16:creationId xmlns:a16="http://schemas.microsoft.com/office/drawing/2014/main" id="{A8947D22-308A-635E-C109-33AFF201E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5" y="2124076"/>
            <a:ext cx="1143000" cy="1895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l" rtl="0"/>
            <a:r>
              <a:rPr lang="en-US" altLang="ja-JP" sz="1000" b="1" dirty="0"/>
              <a:t>from JPMC</a:t>
            </a:r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1CD0557B-73CA-8E6C-B30D-C16CBAA061FF}"/>
              </a:ext>
            </a:extLst>
          </p:cNvPr>
          <p:cNvGrpSpPr>
            <a:grpSpLocks/>
          </p:cNvGrpSpPr>
          <p:nvPr/>
        </p:nvGrpSpPr>
        <p:grpSpPr bwMode="auto">
          <a:xfrm>
            <a:off x="2460626" y="3517900"/>
            <a:ext cx="866775" cy="438150"/>
            <a:chOff x="334" y="482"/>
            <a:chExt cx="91" cy="46"/>
          </a:xfr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grpSpPr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23BF383-861C-70BB-70A5-939913482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" y="482"/>
              <a:ext cx="45" cy="41"/>
            </a:xfrm>
            <a:custGeom>
              <a:avLst/>
              <a:gdLst>
                <a:gd name="T0" fmla="*/ 0 w 72"/>
                <a:gd name="T1" fmla="*/ 18 h 55"/>
                <a:gd name="T2" fmla="*/ 0 w 72"/>
                <a:gd name="T3" fmla="*/ 55 h 55"/>
                <a:gd name="T4" fmla="*/ 72 w 72"/>
                <a:gd name="T5" fmla="*/ 55 h 55"/>
                <a:gd name="T6" fmla="*/ 72 w 72"/>
                <a:gd name="T7" fmla="*/ 18 h 55"/>
                <a:gd name="T8" fmla="*/ 36 w 72"/>
                <a:gd name="T9" fmla="*/ 0 h 55"/>
                <a:gd name="T10" fmla="*/ 0 w 72"/>
                <a:gd name="T11" fmla="*/ 18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55"/>
                <a:gd name="T20" fmla="*/ 72 w 72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55">
                  <a:moveTo>
                    <a:pt x="0" y="18"/>
                  </a:moveTo>
                  <a:lnTo>
                    <a:pt x="0" y="55"/>
                  </a:lnTo>
                  <a:lnTo>
                    <a:pt x="72" y="55"/>
                  </a:lnTo>
                  <a:lnTo>
                    <a:pt x="72" y="18"/>
                  </a:lnTo>
                  <a:lnTo>
                    <a:pt x="3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7ED55D33-D1D7-345B-235B-73D601A8EB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" y="518"/>
              <a:ext cx="4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A9DC7715-88D0-553D-6C1D-1ED8E6261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506"/>
              <a:ext cx="23" cy="2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r>
                <a:rPr lang="en-US" altLang="ja-JP" sz="800" b="1" dirty="0"/>
                <a:t>P</a:t>
              </a:r>
            </a:p>
          </p:txBody>
        </p:sp>
      </p:grpSp>
      <p:sp>
        <p:nvSpPr>
          <p:cNvPr id="29" name="Text Box 51">
            <a:extLst>
              <a:ext uri="{FF2B5EF4-FFF2-40B4-BE49-F238E27FC236}">
                <a16:creationId xmlns:a16="http://schemas.microsoft.com/office/drawing/2014/main" id="{12B545D9-CD46-D3F0-D52B-156A829F8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1" y="2438401"/>
            <a:ext cx="900113" cy="257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rtl="0"/>
            <a:r>
              <a:rPr lang="en-US" altLang="ja-JP" sz="1200" b="1" dirty="0"/>
              <a:t>S-acid</a:t>
            </a:r>
          </a:p>
        </p:txBody>
      </p:sp>
      <p:sp>
        <p:nvSpPr>
          <p:cNvPr id="30" name="Text Box 52">
            <a:extLst>
              <a:ext uri="{FF2B5EF4-FFF2-40B4-BE49-F238E27FC236}">
                <a16:creationId xmlns:a16="http://schemas.microsoft.com/office/drawing/2014/main" id="{74ADB599-0E6C-0E11-1066-0AA9D1C56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613" y="2843214"/>
            <a:ext cx="966602" cy="257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rtl="0"/>
            <a:r>
              <a:rPr lang="en-US" altLang="ja-JP" sz="1200" b="1" dirty="0"/>
              <a:t>Ammonia</a:t>
            </a:r>
          </a:p>
        </p:txBody>
      </p:sp>
      <p:sp>
        <p:nvSpPr>
          <p:cNvPr id="31" name="Text Box 53">
            <a:extLst>
              <a:ext uri="{FF2B5EF4-FFF2-40B4-BE49-F238E27FC236}">
                <a16:creationId xmlns:a16="http://schemas.microsoft.com/office/drawing/2014/main" id="{2FDC1FC1-4243-3C3E-F4DC-64AB2D76A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1" y="3203576"/>
            <a:ext cx="900113" cy="257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rtl="0"/>
            <a:r>
              <a:rPr lang="en-US" altLang="ja-JP" sz="1200" b="1" dirty="0"/>
              <a:t>P-acid</a:t>
            </a:r>
          </a:p>
        </p:txBody>
      </p:sp>
      <p:sp>
        <p:nvSpPr>
          <p:cNvPr id="32" name="Text Box 57">
            <a:extLst>
              <a:ext uri="{FF2B5EF4-FFF2-40B4-BE49-F238E27FC236}">
                <a16:creationId xmlns:a16="http://schemas.microsoft.com/office/drawing/2014/main" id="{443C44A3-6CD4-6137-E17D-A8C6C29CE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4" y="2393951"/>
            <a:ext cx="720725" cy="3587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rtl="0"/>
            <a:r>
              <a:rPr lang="en-US" altLang="ja-JP" sz="1100" b="1" dirty="0"/>
              <a:t>Dryer</a:t>
            </a:r>
          </a:p>
        </p:txBody>
      </p:sp>
      <p:sp>
        <p:nvSpPr>
          <p:cNvPr id="33" name="Text Box 58">
            <a:extLst>
              <a:ext uri="{FF2B5EF4-FFF2-40B4-BE49-F238E27FC236}">
                <a16:creationId xmlns:a16="http://schemas.microsoft.com/office/drawing/2014/main" id="{8DA3F3DF-3A82-35BF-6770-6ADF170C0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2393951"/>
            <a:ext cx="732834" cy="3587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rtl="0"/>
            <a:r>
              <a:rPr lang="en-US" altLang="ja-JP" sz="1100" b="1" dirty="0"/>
              <a:t>Screen</a:t>
            </a:r>
          </a:p>
        </p:txBody>
      </p:sp>
      <p:sp>
        <p:nvSpPr>
          <p:cNvPr id="34" name="Text Box 59">
            <a:extLst>
              <a:ext uri="{FF2B5EF4-FFF2-40B4-BE49-F238E27FC236}">
                <a16:creationId xmlns:a16="http://schemas.microsoft.com/office/drawing/2014/main" id="{DC7969A4-741D-7728-062C-1DBA10D80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9" y="2393951"/>
            <a:ext cx="720725" cy="3587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rtl="0"/>
            <a:r>
              <a:rPr lang="en-US" altLang="ja-JP" sz="1100" b="1" dirty="0"/>
              <a:t>Cooler</a:t>
            </a:r>
          </a:p>
        </p:txBody>
      </p:sp>
      <p:sp>
        <p:nvSpPr>
          <p:cNvPr id="35" name="Text Box 60">
            <a:extLst>
              <a:ext uri="{FF2B5EF4-FFF2-40B4-BE49-F238E27FC236}">
                <a16:creationId xmlns:a16="http://schemas.microsoft.com/office/drawing/2014/main" id="{89BAA4D0-0DD1-6F85-56A3-175312211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2393951"/>
            <a:ext cx="763588" cy="3587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rtl="0"/>
            <a:r>
              <a:rPr lang="en-US" altLang="ja-JP" sz="1100" b="1" dirty="0"/>
              <a:t>Coater</a:t>
            </a:r>
          </a:p>
        </p:txBody>
      </p:sp>
      <p:sp>
        <p:nvSpPr>
          <p:cNvPr id="36" name="Text Box 61">
            <a:extLst>
              <a:ext uri="{FF2B5EF4-FFF2-40B4-BE49-F238E27FC236}">
                <a16:creationId xmlns:a16="http://schemas.microsoft.com/office/drawing/2014/main" id="{B6ACE655-0030-4DE5-76DC-C5C545A66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764" y="2393951"/>
            <a:ext cx="720725" cy="3587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rtl="0"/>
            <a:r>
              <a:rPr lang="en-US" altLang="ja-JP" sz="1100" b="1" dirty="0">
                <a:ea typeface="HGP創英角ｺﾞｼｯｸUB"/>
                <a:cs typeface="HGP創英角ｺﾞｼｯｸUB"/>
              </a:rPr>
              <a:t>Screen</a:t>
            </a:r>
          </a:p>
        </p:txBody>
      </p:sp>
      <p:grpSp>
        <p:nvGrpSpPr>
          <p:cNvPr id="37" name="Group 218">
            <a:extLst>
              <a:ext uri="{FF2B5EF4-FFF2-40B4-BE49-F238E27FC236}">
                <a16:creationId xmlns:a16="http://schemas.microsoft.com/office/drawing/2014/main" id="{DC88B806-083B-FA8A-BCB7-D8F88BE8133F}"/>
              </a:ext>
            </a:extLst>
          </p:cNvPr>
          <p:cNvGrpSpPr>
            <a:grpSpLocks/>
          </p:cNvGrpSpPr>
          <p:nvPr/>
        </p:nvGrpSpPr>
        <p:grpSpPr bwMode="auto">
          <a:xfrm>
            <a:off x="3305175" y="1673226"/>
            <a:ext cx="1125538" cy="1666875"/>
            <a:chOff x="1122" y="1054"/>
            <a:chExt cx="709" cy="1050"/>
          </a:xfr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grpSpPr>
        <p:sp>
          <p:nvSpPr>
            <p:cNvPr id="38" name="Line 62">
              <a:extLst>
                <a:ext uri="{FF2B5EF4-FFF2-40B4-BE49-F238E27FC236}">
                  <a16:creationId xmlns:a16="http://schemas.microsoft.com/office/drawing/2014/main" id="{AADC8CD1-586D-5FA1-1F2A-8D9D6B0DD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2" y="1650"/>
              <a:ext cx="397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08CBB96-B930-07BC-AA25-39F3A8188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1706"/>
              <a:ext cx="454" cy="171"/>
            </a:xfrm>
            <a:custGeom>
              <a:avLst/>
              <a:gdLst>
                <a:gd name="T0" fmla="*/ 0 w 454"/>
                <a:gd name="T1" fmla="*/ 171 h 171"/>
                <a:gd name="T2" fmla="*/ 454 w 454"/>
                <a:gd name="T3" fmla="*/ 171 h 171"/>
                <a:gd name="T4" fmla="*/ 454 w 454"/>
                <a:gd name="T5" fmla="*/ 0 h 171"/>
                <a:gd name="T6" fmla="*/ 0 60000 65536"/>
                <a:gd name="T7" fmla="*/ 0 60000 65536"/>
                <a:gd name="T8" fmla="*/ 0 60000 65536"/>
                <a:gd name="T9" fmla="*/ 0 w 454"/>
                <a:gd name="T10" fmla="*/ 0 h 171"/>
                <a:gd name="T11" fmla="*/ 454 w 454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4" h="171">
                  <a:moveTo>
                    <a:pt x="0" y="171"/>
                  </a:moveTo>
                  <a:lnTo>
                    <a:pt x="454" y="171"/>
                  </a:lnTo>
                  <a:lnTo>
                    <a:pt x="454" y="0"/>
                  </a:lnTo>
                </a:path>
              </a:pathLst>
            </a:custGeom>
            <a:noFill/>
            <a:ln w="19050">
              <a:solidFill>
                <a:srgbClr val="3366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 algn="l" rtl="0"/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40" name="Freeform 64">
              <a:extLst>
                <a:ext uri="{FF2B5EF4-FFF2-40B4-BE49-F238E27FC236}">
                  <a16:creationId xmlns:a16="http://schemas.microsoft.com/office/drawing/2014/main" id="{E9BB8B76-8EE9-B287-6990-9AAC2886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1706"/>
              <a:ext cx="567" cy="398"/>
            </a:xfrm>
            <a:custGeom>
              <a:avLst/>
              <a:gdLst>
                <a:gd name="T0" fmla="*/ 0 w 454"/>
                <a:gd name="T1" fmla="*/ 171 h 171"/>
                <a:gd name="T2" fmla="*/ 454 w 454"/>
                <a:gd name="T3" fmla="*/ 171 h 171"/>
                <a:gd name="T4" fmla="*/ 454 w 454"/>
                <a:gd name="T5" fmla="*/ 0 h 171"/>
                <a:gd name="T6" fmla="*/ 0 60000 65536"/>
                <a:gd name="T7" fmla="*/ 0 60000 65536"/>
                <a:gd name="T8" fmla="*/ 0 60000 65536"/>
                <a:gd name="T9" fmla="*/ 0 w 454"/>
                <a:gd name="T10" fmla="*/ 0 h 171"/>
                <a:gd name="T11" fmla="*/ 454 w 454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4" h="171">
                  <a:moveTo>
                    <a:pt x="0" y="171"/>
                  </a:moveTo>
                  <a:lnTo>
                    <a:pt x="454" y="171"/>
                  </a:lnTo>
                  <a:lnTo>
                    <a:pt x="454" y="0"/>
                  </a:lnTo>
                </a:path>
              </a:pathLst>
            </a:custGeom>
            <a:noFill/>
            <a:ln w="19050">
              <a:solidFill>
                <a:srgbClr val="3366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 algn="l" rtl="0"/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41" name="Freeform 65">
              <a:extLst>
                <a:ext uri="{FF2B5EF4-FFF2-40B4-BE49-F238E27FC236}">
                  <a16:creationId xmlns:a16="http://schemas.microsoft.com/office/drawing/2014/main" id="{8A81FA32-05A4-55D7-1E73-1397FDAEF35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22" y="1054"/>
              <a:ext cx="709" cy="312"/>
            </a:xfrm>
            <a:custGeom>
              <a:avLst/>
              <a:gdLst>
                <a:gd name="T0" fmla="*/ 0 w 454"/>
                <a:gd name="T1" fmla="*/ 171 h 171"/>
                <a:gd name="T2" fmla="*/ 454 w 454"/>
                <a:gd name="T3" fmla="*/ 171 h 171"/>
                <a:gd name="T4" fmla="*/ 454 w 454"/>
                <a:gd name="T5" fmla="*/ 0 h 171"/>
                <a:gd name="T6" fmla="*/ 0 60000 65536"/>
                <a:gd name="T7" fmla="*/ 0 60000 65536"/>
                <a:gd name="T8" fmla="*/ 0 60000 65536"/>
                <a:gd name="T9" fmla="*/ 0 w 454"/>
                <a:gd name="T10" fmla="*/ 0 h 171"/>
                <a:gd name="T11" fmla="*/ 454 w 454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4" h="171">
                  <a:moveTo>
                    <a:pt x="0" y="171"/>
                  </a:moveTo>
                  <a:lnTo>
                    <a:pt x="454" y="171"/>
                  </a:lnTo>
                  <a:lnTo>
                    <a:pt x="454" y="0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 algn="l" rtl="0"/>
              <a:endParaRPr lang="ar-JO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93">
            <a:extLst>
              <a:ext uri="{FF2B5EF4-FFF2-40B4-BE49-F238E27FC236}">
                <a16:creationId xmlns:a16="http://schemas.microsoft.com/office/drawing/2014/main" id="{24EB4F4B-B807-A0D0-D6EC-14CE146E2519}"/>
              </a:ext>
            </a:extLst>
          </p:cNvPr>
          <p:cNvGrpSpPr>
            <a:grpSpLocks/>
          </p:cNvGrpSpPr>
          <p:nvPr/>
        </p:nvGrpSpPr>
        <p:grpSpPr bwMode="auto">
          <a:xfrm>
            <a:off x="3665539" y="2303464"/>
            <a:ext cx="5716587" cy="1684337"/>
            <a:chOff x="1349" y="1451"/>
            <a:chExt cx="3601" cy="1061"/>
          </a:xfr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grpSpPr>
        <p:sp>
          <p:nvSpPr>
            <p:cNvPr id="43" name="Line 69">
              <a:extLst>
                <a:ext uri="{FF2B5EF4-FFF2-40B4-BE49-F238E27FC236}">
                  <a16:creationId xmlns:a16="http://schemas.microsoft.com/office/drawing/2014/main" id="{87077044-0820-74AA-78D3-7A57A07944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0" y="1735"/>
              <a:ext cx="0" cy="76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ar-JO" dirty="0">
                <a:solidFill>
                  <a:schemeClr val="bg1"/>
                </a:solidFill>
              </a:endParaRPr>
            </a:p>
          </p:txBody>
        </p:sp>
        <p:grpSp>
          <p:nvGrpSpPr>
            <p:cNvPr id="44" name="Group 91">
              <a:extLst>
                <a:ext uri="{FF2B5EF4-FFF2-40B4-BE49-F238E27FC236}">
                  <a16:creationId xmlns:a16="http://schemas.microsoft.com/office/drawing/2014/main" id="{6719A28D-E0E0-BA1D-D20C-F43FD074D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9" y="1451"/>
              <a:ext cx="3601" cy="1061"/>
              <a:chOff x="1349" y="1451"/>
              <a:chExt cx="3601" cy="1061"/>
            </a:xfrm>
          </p:grpSpPr>
          <p:sp>
            <p:nvSpPr>
              <p:cNvPr id="45" name="Line 71">
                <a:extLst>
                  <a:ext uri="{FF2B5EF4-FFF2-40B4-BE49-F238E27FC236}">
                    <a16:creationId xmlns:a16="http://schemas.microsoft.com/office/drawing/2014/main" id="{1983A57D-53FB-4434-D6AD-47BC6979E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9" y="2500"/>
                <a:ext cx="3601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ar-JO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Line 73">
                <a:extLst>
                  <a:ext uri="{FF2B5EF4-FFF2-40B4-BE49-F238E27FC236}">
                    <a16:creationId xmlns:a16="http://schemas.microsoft.com/office/drawing/2014/main" id="{155939B5-2228-BB4A-616F-61802702E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9" y="1451"/>
                <a:ext cx="0" cy="1049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ar-JO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Line 74">
                <a:extLst>
                  <a:ext uri="{FF2B5EF4-FFF2-40B4-BE49-F238E27FC236}">
                    <a16:creationId xmlns:a16="http://schemas.microsoft.com/office/drawing/2014/main" id="{88FEAD93-B380-9E44-45E5-CABD98CBA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9" y="1451"/>
                <a:ext cx="425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prstDash val="dash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ar-JO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Line 75">
                <a:extLst>
                  <a:ext uri="{FF2B5EF4-FFF2-40B4-BE49-F238E27FC236}">
                    <a16:creationId xmlns:a16="http://schemas.microsoft.com/office/drawing/2014/main" id="{28901783-48A9-60A1-1480-1E11DEB21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4" y="2143"/>
                <a:ext cx="6" cy="369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prstDash val="dash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ar-JO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Line 76">
                <a:extLst>
                  <a:ext uri="{FF2B5EF4-FFF2-40B4-BE49-F238E27FC236}">
                    <a16:creationId xmlns:a16="http://schemas.microsoft.com/office/drawing/2014/main" id="{7A1E8F7D-60F9-70DE-CCCA-3B21EF7B3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7" y="2160"/>
                <a:ext cx="0" cy="34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prstDash val="dash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ar-JO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0" name="Line 79">
            <a:extLst>
              <a:ext uri="{FF2B5EF4-FFF2-40B4-BE49-F238E27FC236}">
                <a16:creationId xmlns:a16="http://schemas.microsoft.com/office/drawing/2014/main" id="{FD439ECE-088A-37F6-2743-68224185A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6363" y="1584325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ar-JO">
              <a:solidFill>
                <a:schemeClr val="bg1"/>
              </a:solidFill>
            </a:endParaRPr>
          </a:p>
        </p:txBody>
      </p:sp>
      <p:grpSp>
        <p:nvGrpSpPr>
          <p:cNvPr id="51" name="Group 153">
            <a:extLst>
              <a:ext uri="{FF2B5EF4-FFF2-40B4-BE49-F238E27FC236}">
                <a16:creationId xmlns:a16="http://schemas.microsoft.com/office/drawing/2014/main" id="{B2D1C165-8F7A-07E4-B66C-49F8900B5EAA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671940"/>
            <a:ext cx="1035050" cy="269875"/>
            <a:chOff x="352" y="1451"/>
            <a:chExt cx="941" cy="210"/>
          </a:xfr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grpSpPr>
        <p:sp>
          <p:nvSpPr>
            <p:cNvPr id="52" name="Freeform 154">
              <a:extLst>
                <a:ext uri="{FF2B5EF4-FFF2-40B4-BE49-F238E27FC236}">
                  <a16:creationId xmlns:a16="http://schemas.microsoft.com/office/drawing/2014/main" id="{D31DC4CB-4DBB-6875-76DD-7685E063E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" y="1540"/>
              <a:ext cx="941" cy="121"/>
            </a:xfrm>
            <a:custGeom>
              <a:avLst/>
              <a:gdLst>
                <a:gd name="T0" fmla="*/ 0 w 941"/>
                <a:gd name="T1" fmla="*/ 0 h 121"/>
                <a:gd name="T2" fmla="*/ 33 w 941"/>
                <a:gd name="T3" fmla="*/ 121 h 121"/>
                <a:gd name="T4" fmla="*/ 895 w 941"/>
                <a:gd name="T5" fmla="*/ 121 h 121"/>
                <a:gd name="T6" fmla="*/ 941 w 941"/>
                <a:gd name="T7" fmla="*/ 35 h 121"/>
                <a:gd name="T8" fmla="*/ 108 w 941"/>
                <a:gd name="T9" fmla="*/ 36 h 121"/>
                <a:gd name="T10" fmla="*/ 96 w 941"/>
                <a:gd name="T11" fmla="*/ 8 h 121"/>
                <a:gd name="T12" fmla="*/ 0 w 941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1"/>
                <a:gd name="T22" fmla="*/ 0 h 121"/>
                <a:gd name="T23" fmla="*/ 941 w 941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1" h="121">
                  <a:moveTo>
                    <a:pt x="0" y="0"/>
                  </a:moveTo>
                  <a:lnTo>
                    <a:pt x="33" y="121"/>
                  </a:lnTo>
                  <a:lnTo>
                    <a:pt x="895" y="121"/>
                  </a:lnTo>
                  <a:lnTo>
                    <a:pt x="941" y="35"/>
                  </a:lnTo>
                  <a:lnTo>
                    <a:pt x="108" y="36"/>
                  </a:lnTo>
                  <a:lnTo>
                    <a:pt x="9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53" name="Freeform 155">
              <a:extLst>
                <a:ext uri="{FF2B5EF4-FFF2-40B4-BE49-F238E27FC236}">
                  <a16:creationId xmlns:a16="http://schemas.microsoft.com/office/drawing/2014/main" id="{70A66254-B801-A790-FA1E-ACE627FBE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1480"/>
              <a:ext cx="181" cy="90"/>
            </a:xfrm>
            <a:custGeom>
              <a:avLst/>
              <a:gdLst>
                <a:gd name="T0" fmla="*/ 0 w 136"/>
                <a:gd name="T1" fmla="*/ 90 h 90"/>
                <a:gd name="T2" fmla="*/ 0 w 136"/>
                <a:gd name="T3" fmla="*/ 0 h 90"/>
                <a:gd name="T4" fmla="*/ 46 w 136"/>
                <a:gd name="T5" fmla="*/ 0 h 90"/>
                <a:gd name="T6" fmla="*/ 53 w 136"/>
                <a:gd name="T7" fmla="*/ 44 h 90"/>
                <a:gd name="T8" fmla="*/ 136 w 136"/>
                <a:gd name="T9" fmla="*/ 45 h 90"/>
                <a:gd name="T10" fmla="*/ 136 w 136"/>
                <a:gd name="T11" fmla="*/ 9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90"/>
                <a:gd name="T20" fmla="*/ 136 w 136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90">
                  <a:moveTo>
                    <a:pt x="0" y="90"/>
                  </a:moveTo>
                  <a:lnTo>
                    <a:pt x="0" y="0"/>
                  </a:lnTo>
                  <a:lnTo>
                    <a:pt x="46" y="0"/>
                  </a:lnTo>
                  <a:lnTo>
                    <a:pt x="53" y="44"/>
                  </a:lnTo>
                  <a:lnTo>
                    <a:pt x="136" y="45"/>
                  </a:lnTo>
                  <a:lnTo>
                    <a:pt x="136" y="9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54" name="Rectangle 156">
              <a:extLst>
                <a:ext uri="{FF2B5EF4-FFF2-40B4-BE49-F238E27FC236}">
                  <a16:creationId xmlns:a16="http://schemas.microsoft.com/office/drawing/2014/main" id="{D6F452AF-617B-E453-A6C5-3F1D56C46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451"/>
              <a:ext cx="34" cy="7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JO">
                <a:solidFill>
                  <a:schemeClr val="bg1"/>
                </a:solidFill>
              </a:endParaRPr>
            </a:p>
          </p:txBody>
        </p:sp>
      </p:grpSp>
      <p:sp>
        <p:nvSpPr>
          <p:cNvPr id="55" name="AutoShape 115">
            <a:extLst>
              <a:ext uri="{FF2B5EF4-FFF2-40B4-BE49-F238E27FC236}">
                <a16:creationId xmlns:a16="http://schemas.microsoft.com/office/drawing/2014/main" id="{318581AF-A99C-F53E-45CF-50FB7324BDCE}"/>
              </a:ext>
            </a:extLst>
          </p:cNvPr>
          <p:cNvSpPr>
            <a:spLocks noChangeArrowheads="1"/>
          </p:cNvSpPr>
          <p:nvPr/>
        </p:nvSpPr>
        <p:spPr bwMode="auto">
          <a:xfrm rot="-1724143">
            <a:off x="6591300" y="5138739"/>
            <a:ext cx="431800" cy="71437"/>
          </a:xfrm>
          <a:prstGeom prst="flowChartTerminator">
            <a:avLst/>
          </a:prstGeom>
          <a:solidFill>
            <a:srgbClr val="FFFF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rtl="0"/>
            <a:endParaRPr lang="ar-JO">
              <a:solidFill>
                <a:schemeClr val="bg1"/>
              </a:solidFill>
            </a:endParaRPr>
          </a:p>
        </p:txBody>
      </p:sp>
      <p:grpSp>
        <p:nvGrpSpPr>
          <p:cNvPr id="56" name="Group 202">
            <a:extLst>
              <a:ext uri="{FF2B5EF4-FFF2-40B4-BE49-F238E27FC236}">
                <a16:creationId xmlns:a16="http://schemas.microsoft.com/office/drawing/2014/main" id="{45FA91FF-990C-0BDB-89FA-D3139630AC2E}"/>
              </a:ext>
            </a:extLst>
          </p:cNvPr>
          <p:cNvGrpSpPr>
            <a:grpSpLocks/>
          </p:cNvGrpSpPr>
          <p:nvPr/>
        </p:nvGrpSpPr>
        <p:grpSpPr bwMode="auto">
          <a:xfrm>
            <a:off x="6589714" y="5124451"/>
            <a:ext cx="384175" cy="188913"/>
            <a:chOff x="3012" y="3163"/>
            <a:chExt cx="242" cy="119"/>
          </a:xfr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grpSpPr>
        <p:sp>
          <p:nvSpPr>
            <p:cNvPr id="57" name="Line 138">
              <a:extLst>
                <a:ext uri="{FF2B5EF4-FFF2-40B4-BE49-F238E27FC236}">
                  <a16:creationId xmlns:a16="http://schemas.microsoft.com/office/drawing/2014/main" id="{6E812B3B-2ABA-C77D-698A-462FDA89B1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124143">
              <a:off x="3022" y="3257"/>
              <a:ext cx="0" cy="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58" name="Line 144">
              <a:extLst>
                <a:ext uri="{FF2B5EF4-FFF2-40B4-BE49-F238E27FC236}">
                  <a16:creationId xmlns:a16="http://schemas.microsoft.com/office/drawing/2014/main" id="{28C86AFB-C939-EBAD-19D1-CEF2862357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24143">
              <a:off x="3073" y="3262"/>
              <a:ext cx="0" cy="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59" name="Line 145">
              <a:extLst>
                <a:ext uri="{FF2B5EF4-FFF2-40B4-BE49-F238E27FC236}">
                  <a16:creationId xmlns:a16="http://schemas.microsoft.com/office/drawing/2014/main" id="{39DF9943-F0FB-3ABA-3501-4792E9C93D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24143">
              <a:off x="3119" y="3237"/>
              <a:ext cx="0" cy="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60" name="Line 146">
              <a:extLst>
                <a:ext uri="{FF2B5EF4-FFF2-40B4-BE49-F238E27FC236}">
                  <a16:creationId xmlns:a16="http://schemas.microsoft.com/office/drawing/2014/main" id="{D6BA7446-9790-954C-4CBE-9AA31540B66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24143">
              <a:off x="3164" y="3213"/>
              <a:ext cx="0" cy="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61" name="Line 147">
              <a:extLst>
                <a:ext uri="{FF2B5EF4-FFF2-40B4-BE49-F238E27FC236}">
                  <a16:creationId xmlns:a16="http://schemas.microsoft.com/office/drawing/2014/main" id="{CFEC7925-1471-548D-0DF2-B684DC58F2B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24143">
              <a:off x="3209" y="3187"/>
              <a:ext cx="0" cy="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62" name="Line 148">
              <a:extLst>
                <a:ext uri="{FF2B5EF4-FFF2-40B4-BE49-F238E27FC236}">
                  <a16:creationId xmlns:a16="http://schemas.microsoft.com/office/drawing/2014/main" id="{2CE31BBC-711A-4837-EF45-F4D304522D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24143">
              <a:off x="3254" y="3163"/>
              <a:ext cx="0" cy="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200">
            <a:extLst>
              <a:ext uri="{FF2B5EF4-FFF2-40B4-BE49-F238E27FC236}">
                <a16:creationId xmlns:a16="http://schemas.microsoft.com/office/drawing/2014/main" id="{DB0B96F5-8383-BDFD-2588-7521FBA1E958}"/>
              </a:ext>
            </a:extLst>
          </p:cNvPr>
          <p:cNvGrpSpPr>
            <a:grpSpLocks/>
          </p:cNvGrpSpPr>
          <p:nvPr/>
        </p:nvGrpSpPr>
        <p:grpSpPr bwMode="auto">
          <a:xfrm>
            <a:off x="6618288" y="5057776"/>
            <a:ext cx="404812" cy="87313"/>
            <a:chOff x="3030" y="3121"/>
            <a:chExt cx="255" cy="55"/>
          </a:xfr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grpSpPr>
        <p:grpSp>
          <p:nvGrpSpPr>
            <p:cNvPr id="64" name="Group 142">
              <a:extLst>
                <a:ext uri="{FF2B5EF4-FFF2-40B4-BE49-F238E27FC236}">
                  <a16:creationId xmlns:a16="http://schemas.microsoft.com/office/drawing/2014/main" id="{D242903A-256E-6E56-7B78-5CA9E879EC3D}"/>
                </a:ext>
              </a:extLst>
            </p:cNvPr>
            <p:cNvGrpSpPr>
              <a:grpSpLocks/>
            </p:cNvGrpSpPr>
            <p:nvPr/>
          </p:nvGrpSpPr>
          <p:grpSpPr bwMode="auto">
            <a:xfrm rot="-1724143">
              <a:off x="3030" y="3156"/>
              <a:ext cx="206" cy="20"/>
              <a:chOff x="2483" y="3096"/>
              <a:chExt cx="936" cy="85"/>
            </a:xfrm>
          </p:grpSpPr>
          <p:sp>
            <p:nvSpPr>
              <p:cNvPr id="66" name="Line 123">
                <a:extLst>
                  <a:ext uri="{FF2B5EF4-FFF2-40B4-BE49-F238E27FC236}">
                    <a16:creationId xmlns:a16="http://schemas.microsoft.com/office/drawing/2014/main" id="{CDBAAFC7-A71B-F797-2454-2B2369AC3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3" y="3096"/>
                <a:ext cx="0" cy="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Line 124">
                <a:extLst>
                  <a:ext uri="{FF2B5EF4-FFF2-40B4-BE49-F238E27FC236}">
                    <a16:creationId xmlns:a16="http://schemas.microsoft.com/office/drawing/2014/main" id="{A894C4F2-F850-D5C4-6977-F0E373937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" y="3096"/>
                <a:ext cx="0" cy="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Line 125">
                <a:extLst>
                  <a:ext uri="{FF2B5EF4-FFF2-40B4-BE49-F238E27FC236}">
                    <a16:creationId xmlns:a16="http://schemas.microsoft.com/office/drawing/2014/main" id="{CE278384-9E3C-C042-61D7-00AAA4328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1" y="3096"/>
                <a:ext cx="0" cy="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Line 126">
                <a:extLst>
                  <a:ext uri="{FF2B5EF4-FFF2-40B4-BE49-F238E27FC236}">
                    <a16:creationId xmlns:a16="http://schemas.microsoft.com/office/drawing/2014/main" id="{950A1647-8653-5E33-1B28-24C40BD09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5" y="3096"/>
                <a:ext cx="0" cy="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Line 127">
                <a:extLst>
                  <a:ext uri="{FF2B5EF4-FFF2-40B4-BE49-F238E27FC236}">
                    <a16:creationId xmlns:a16="http://schemas.microsoft.com/office/drawing/2014/main" id="{D0943DCA-DEF2-2F07-E1E2-0D09E532D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9" y="3096"/>
                <a:ext cx="0" cy="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Line 149">
              <a:extLst>
                <a:ext uri="{FF2B5EF4-FFF2-40B4-BE49-F238E27FC236}">
                  <a16:creationId xmlns:a16="http://schemas.microsoft.com/office/drawing/2014/main" id="{2E137BAD-83A8-B77F-EA42-DD00651B26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124143">
              <a:off x="3275" y="3111"/>
              <a:ext cx="0" cy="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</p:grpSp>
      <p:sp>
        <p:nvSpPr>
          <p:cNvPr id="71" name="AutoShape 161">
            <a:extLst>
              <a:ext uri="{FF2B5EF4-FFF2-40B4-BE49-F238E27FC236}">
                <a16:creationId xmlns:a16="http://schemas.microsoft.com/office/drawing/2014/main" id="{F2ABC036-CFFB-3A42-8A39-F22B12A8258A}"/>
              </a:ext>
            </a:extLst>
          </p:cNvPr>
          <p:cNvSpPr>
            <a:spLocks noChangeArrowheads="1"/>
          </p:cNvSpPr>
          <p:nvPr/>
        </p:nvSpPr>
        <p:spPr bwMode="auto">
          <a:xfrm rot="1480037">
            <a:off x="7086600" y="5094288"/>
            <a:ext cx="642938" cy="82550"/>
          </a:xfrm>
          <a:prstGeom prst="flowChartTerminator">
            <a:avLst/>
          </a:prstGeom>
          <a:solidFill>
            <a:srgbClr val="FFFF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rtl="0"/>
            <a:endParaRPr lang="ar-JO">
              <a:solidFill>
                <a:schemeClr val="bg1"/>
              </a:solidFill>
            </a:endParaRPr>
          </a:p>
        </p:txBody>
      </p:sp>
      <p:grpSp>
        <p:nvGrpSpPr>
          <p:cNvPr id="72" name="Group 204">
            <a:extLst>
              <a:ext uri="{FF2B5EF4-FFF2-40B4-BE49-F238E27FC236}">
                <a16:creationId xmlns:a16="http://schemas.microsoft.com/office/drawing/2014/main" id="{CC642784-8CBB-EB6D-0F5C-55FED8D9D1EB}"/>
              </a:ext>
            </a:extLst>
          </p:cNvPr>
          <p:cNvGrpSpPr>
            <a:grpSpLocks/>
          </p:cNvGrpSpPr>
          <p:nvPr/>
        </p:nvGrpSpPr>
        <p:grpSpPr bwMode="auto">
          <a:xfrm>
            <a:off x="7138988" y="5062538"/>
            <a:ext cx="595312" cy="247650"/>
            <a:chOff x="3618" y="3127"/>
            <a:chExt cx="375" cy="156"/>
          </a:xfr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grpSpPr>
        <p:sp>
          <p:nvSpPr>
            <p:cNvPr id="73" name="Line 171">
              <a:extLst>
                <a:ext uri="{FF2B5EF4-FFF2-40B4-BE49-F238E27FC236}">
                  <a16:creationId xmlns:a16="http://schemas.microsoft.com/office/drawing/2014/main" id="{236E71C6-220E-8AF7-3655-43AE38ED5E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80037">
              <a:off x="3618" y="3127"/>
              <a:ext cx="0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74" name="Line 172">
              <a:extLst>
                <a:ext uri="{FF2B5EF4-FFF2-40B4-BE49-F238E27FC236}">
                  <a16:creationId xmlns:a16="http://schemas.microsoft.com/office/drawing/2014/main" id="{BF904131-CD7E-0DA1-01B4-A408C740F9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80037">
              <a:off x="3669" y="3151"/>
              <a:ext cx="0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75" name="Line 173">
              <a:extLst>
                <a:ext uri="{FF2B5EF4-FFF2-40B4-BE49-F238E27FC236}">
                  <a16:creationId xmlns:a16="http://schemas.microsoft.com/office/drawing/2014/main" id="{8180D5C0-B74E-3184-BA39-AF474E52A2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80037">
              <a:off x="3722" y="3175"/>
              <a:ext cx="0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76" name="Line 174">
              <a:extLst>
                <a:ext uri="{FF2B5EF4-FFF2-40B4-BE49-F238E27FC236}">
                  <a16:creationId xmlns:a16="http://schemas.microsoft.com/office/drawing/2014/main" id="{BD13129E-BE4F-29E2-A864-F7FE75F0083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80037">
              <a:off x="3775" y="3199"/>
              <a:ext cx="0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77" name="Line 175">
              <a:extLst>
                <a:ext uri="{FF2B5EF4-FFF2-40B4-BE49-F238E27FC236}">
                  <a16:creationId xmlns:a16="http://schemas.microsoft.com/office/drawing/2014/main" id="{6E5440F4-44F7-57A6-0C3C-37BA4E27EE0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80037">
              <a:off x="3827" y="3223"/>
              <a:ext cx="0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78" name="Line 176">
              <a:extLst>
                <a:ext uri="{FF2B5EF4-FFF2-40B4-BE49-F238E27FC236}">
                  <a16:creationId xmlns:a16="http://schemas.microsoft.com/office/drawing/2014/main" id="{725C4729-A674-EADA-D88C-88AC0E41C0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880037" flipV="1">
              <a:off x="3982" y="3251"/>
              <a:ext cx="0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79" name="Line 177">
              <a:extLst>
                <a:ext uri="{FF2B5EF4-FFF2-40B4-BE49-F238E27FC236}">
                  <a16:creationId xmlns:a16="http://schemas.microsoft.com/office/drawing/2014/main" id="{D4C5471A-8233-8888-A8D8-9DE92FD680E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80037">
              <a:off x="3871" y="3241"/>
              <a:ext cx="0" cy="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80" name="Line 178">
              <a:extLst>
                <a:ext uri="{FF2B5EF4-FFF2-40B4-BE49-F238E27FC236}">
                  <a16:creationId xmlns:a16="http://schemas.microsoft.com/office/drawing/2014/main" id="{28A5DDDD-0505-E78E-8740-FD56165CEF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80037">
              <a:off x="3913" y="3260"/>
              <a:ext cx="0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Group 203">
            <a:extLst>
              <a:ext uri="{FF2B5EF4-FFF2-40B4-BE49-F238E27FC236}">
                <a16:creationId xmlns:a16="http://schemas.microsoft.com/office/drawing/2014/main" id="{6A1A76D7-A926-3E38-A64A-CF9DA7EC9575}"/>
              </a:ext>
            </a:extLst>
          </p:cNvPr>
          <p:cNvGrpSpPr>
            <a:grpSpLocks/>
          </p:cNvGrpSpPr>
          <p:nvPr/>
        </p:nvGrpSpPr>
        <p:grpSpPr bwMode="auto">
          <a:xfrm>
            <a:off x="7075489" y="4951414"/>
            <a:ext cx="581025" cy="250825"/>
            <a:chOff x="3578" y="3057"/>
            <a:chExt cx="366" cy="158"/>
          </a:xfr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grpSpPr>
        <p:sp>
          <p:nvSpPr>
            <p:cNvPr id="82" name="Line 164">
              <a:extLst>
                <a:ext uri="{FF2B5EF4-FFF2-40B4-BE49-F238E27FC236}">
                  <a16:creationId xmlns:a16="http://schemas.microsoft.com/office/drawing/2014/main" id="{1617FA8D-A3AB-BBD2-0095-8286F99B42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80037">
              <a:off x="3649" y="3057"/>
              <a:ext cx="0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83" name="Line 165">
              <a:extLst>
                <a:ext uri="{FF2B5EF4-FFF2-40B4-BE49-F238E27FC236}">
                  <a16:creationId xmlns:a16="http://schemas.microsoft.com/office/drawing/2014/main" id="{4E1F570A-6835-EABC-FDF6-78AB0682D0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80037">
              <a:off x="3702" y="3081"/>
              <a:ext cx="0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84" name="Line 166">
              <a:extLst>
                <a:ext uri="{FF2B5EF4-FFF2-40B4-BE49-F238E27FC236}">
                  <a16:creationId xmlns:a16="http://schemas.microsoft.com/office/drawing/2014/main" id="{4F6341F7-F1EE-4607-6E74-0E768DD5F5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80037">
              <a:off x="3754" y="3105"/>
              <a:ext cx="0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85" name="Line 167">
              <a:extLst>
                <a:ext uri="{FF2B5EF4-FFF2-40B4-BE49-F238E27FC236}">
                  <a16:creationId xmlns:a16="http://schemas.microsoft.com/office/drawing/2014/main" id="{A885A0C5-44BF-DC8F-DAA6-6B558225198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80037">
              <a:off x="3806" y="3129"/>
              <a:ext cx="0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86" name="Line 168">
              <a:extLst>
                <a:ext uri="{FF2B5EF4-FFF2-40B4-BE49-F238E27FC236}">
                  <a16:creationId xmlns:a16="http://schemas.microsoft.com/office/drawing/2014/main" id="{71AD7FE2-BC15-3D4D-5F55-550D27407C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80037">
              <a:off x="3858" y="3152"/>
              <a:ext cx="0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87" name="Line 169">
              <a:extLst>
                <a:ext uri="{FF2B5EF4-FFF2-40B4-BE49-F238E27FC236}">
                  <a16:creationId xmlns:a16="http://schemas.microsoft.com/office/drawing/2014/main" id="{35189D9E-8660-96B9-C1B3-2D2D4C31010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919962">
              <a:off x="3589" y="3076"/>
              <a:ext cx="0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88" name="Line 179">
              <a:extLst>
                <a:ext uri="{FF2B5EF4-FFF2-40B4-BE49-F238E27FC236}">
                  <a16:creationId xmlns:a16="http://schemas.microsoft.com/office/drawing/2014/main" id="{33E354B1-15A8-FC40-20A5-FB9A8EE003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80037">
              <a:off x="3902" y="3173"/>
              <a:ext cx="0" cy="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89" name="Line 180">
              <a:extLst>
                <a:ext uri="{FF2B5EF4-FFF2-40B4-BE49-F238E27FC236}">
                  <a16:creationId xmlns:a16="http://schemas.microsoft.com/office/drawing/2014/main" id="{2CDAB174-6762-117E-A5C1-D7F15497AE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80037">
              <a:off x="3944" y="3192"/>
              <a:ext cx="0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</p:grpSp>
      <p:sp>
        <p:nvSpPr>
          <p:cNvPr id="90" name="Freeform 185">
            <a:extLst>
              <a:ext uri="{FF2B5EF4-FFF2-40B4-BE49-F238E27FC236}">
                <a16:creationId xmlns:a16="http://schemas.microsoft.com/office/drawing/2014/main" id="{C344A73A-71D5-E8AE-E94B-9A77759A7C8A}"/>
              </a:ext>
            </a:extLst>
          </p:cNvPr>
          <p:cNvSpPr>
            <a:spLocks/>
          </p:cNvSpPr>
          <p:nvPr/>
        </p:nvSpPr>
        <p:spPr bwMode="auto">
          <a:xfrm>
            <a:off x="7716838" y="5364164"/>
            <a:ext cx="944562" cy="269875"/>
          </a:xfrm>
          <a:custGeom>
            <a:avLst/>
            <a:gdLst>
              <a:gd name="T0" fmla="*/ 0 w 1219"/>
              <a:gd name="T1" fmla="*/ 0 h 255"/>
              <a:gd name="T2" fmla="*/ 1219 w 1219"/>
              <a:gd name="T3" fmla="*/ 0 h 255"/>
              <a:gd name="T4" fmla="*/ 1219 w 1219"/>
              <a:gd name="T5" fmla="*/ 255 h 255"/>
              <a:gd name="T6" fmla="*/ 0 60000 65536"/>
              <a:gd name="T7" fmla="*/ 0 60000 65536"/>
              <a:gd name="T8" fmla="*/ 0 60000 65536"/>
              <a:gd name="T9" fmla="*/ 0 w 1219"/>
              <a:gd name="T10" fmla="*/ 0 h 255"/>
              <a:gd name="T11" fmla="*/ 1219 w 1219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9" h="255">
                <a:moveTo>
                  <a:pt x="0" y="0"/>
                </a:moveTo>
                <a:lnTo>
                  <a:pt x="1219" y="0"/>
                </a:lnTo>
                <a:lnTo>
                  <a:pt x="1219" y="255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 type="triangle" w="lg" len="med"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l" rtl="0"/>
            <a:endParaRPr lang="ar-JO">
              <a:solidFill>
                <a:schemeClr val="bg1"/>
              </a:solidFill>
            </a:endParaRPr>
          </a:p>
        </p:txBody>
      </p:sp>
      <p:grpSp>
        <p:nvGrpSpPr>
          <p:cNvPr id="91" name="Group 199">
            <a:extLst>
              <a:ext uri="{FF2B5EF4-FFF2-40B4-BE49-F238E27FC236}">
                <a16:creationId xmlns:a16="http://schemas.microsoft.com/office/drawing/2014/main" id="{9C8982C3-E520-9051-ACD1-A473B2BEB328}"/>
              </a:ext>
            </a:extLst>
          </p:cNvPr>
          <p:cNvGrpSpPr>
            <a:grpSpLocks/>
          </p:cNvGrpSpPr>
          <p:nvPr/>
        </p:nvGrpSpPr>
        <p:grpSpPr bwMode="auto">
          <a:xfrm>
            <a:off x="4926014" y="4464051"/>
            <a:ext cx="2160587" cy="449263"/>
            <a:chOff x="2143" y="2812"/>
            <a:chExt cx="1361" cy="283"/>
          </a:xfr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grpSpPr>
        <p:sp>
          <p:nvSpPr>
            <p:cNvPr id="92" name="Freeform 184">
              <a:extLst>
                <a:ext uri="{FF2B5EF4-FFF2-40B4-BE49-F238E27FC236}">
                  <a16:creationId xmlns:a16="http://schemas.microsoft.com/office/drawing/2014/main" id="{A2E9B054-160E-BAAC-0E8C-E20D44E49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2897"/>
              <a:ext cx="1163" cy="198"/>
            </a:xfrm>
            <a:custGeom>
              <a:avLst/>
              <a:gdLst>
                <a:gd name="T0" fmla="*/ 0 w 1219"/>
                <a:gd name="T1" fmla="*/ 0 h 255"/>
                <a:gd name="T2" fmla="*/ 1219 w 1219"/>
                <a:gd name="T3" fmla="*/ 0 h 255"/>
                <a:gd name="T4" fmla="*/ 1219 w 1219"/>
                <a:gd name="T5" fmla="*/ 255 h 255"/>
                <a:gd name="T6" fmla="*/ 0 60000 65536"/>
                <a:gd name="T7" fmla="*/ 0 60000 65536"/>
                <a:gd name="T8" fmla="*/ 0 60000 65536"/>
                <a:gd name="T9" fmla="*/ 0 w 1219"/>
                <a:gd name="T10" fmla="*/ 0 h 255"/>
                <a:gd name="T11" fmla="*/ 1219 w 1219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19" h="255">
                  <a:moveTo>
                    <a:pt x="0" y="0"/>
                  </a:moveTo>
                  <a:lnTo>
                    <a:pt x="1219" y="0"/>
                  </a:lnTo>
                  <a:lnTo>
                    <a:pt x="1219" y="255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 algn="l" rtl="0"/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93" name="Text Box 187">
              <a:extLst>
                <a:ext uri="{FF2B5EF4-FFF2-40B4-BE49-F238E27FC236}">
                  <a16:creationId xmlns:a16="http://schemas.microsoft.com/office/drawing/2014/main" id="{C5E8B4A2-44BF-3EF3-C0A2-0CEA022A0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" y="2812"/>
              <a:ext cx="198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ja-JP" sz="1200" b="1">
                  <a:solidFill>
                    <a:schemeClr val="bg1"/>
                  </a:solidFill>
                </a:rPr>
                <a:t>※</a:t>
              </a:r>
            </a:p>
          </p:txBody>
        </p:sp>
      </p:grpSp>
      <p:sp>
        <p:nvSpPr>
          <p:cNvPr id="94" name="Text Box 189">
            <a:extLst>
              <a:ext uri="{FF2B5EF4-FFF2-40B4-BE49-F238E27FC236}">
                <a16:creationId xmlns:a16="http://schemas.microsoft.com/office/drawing/2014/main" id="{0DEFAA5C-E756-E566-E3FE-AAA1B0E6B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0676" y="1223964"/>
            <a:ext cx="1441450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ja-JP" sz="1200" b="1" dirty="0"/>
              <a:t>S-acid,  P-acid</a:t>
            </a:r>
          </a:p>
        </p:txBody>
      </p:sp>
      <p:grpSp>
        <p:nvGrpSpPr>
          <p:cNvPr id="95" name="Group 206">
            <a:extLst>
              <a:ext uri="{FF2B5EF4-FFF2-40B4-BE49-F238E27FC236}">
                <a16:creationId xmlns:a16="http://schemas.microsoft.com/office/drawing/2014/main" id="{4EA6FD41-3FD0-E98B-5E5D-EB2C8F2AA342}"/>
              </a:ext>
            </a:extLst>
          </p:cNvPr>
          <p:cNvGrpSpPr>
            <a:grpSpLocks/>
          </p:cNvGrpSpPr>
          <p:nvPr/>
        </p:nvGrpSpPr>
        <p:grpSpPr bwMode="auto">
          <a:xfrm>
            <a:off x="4070351" y="819150"/>
            <a:ext cx="3870325" cy="1663700"/>
            <a:chOff x="1604" y="516"/>
            <a:chExt cx="2438" cy="1048"/>
          </a:xfr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grpSpPr>
        <p:grpSp>
          <p:nvGrpSpPr>
            <p:cNvPr id="96" name="Group 92">
              <a:extLst>
                <a:ext uri="{FF2B5EF4-FFF2-40B4-BE49-F238E27FC236}">
                  <a16:creationId xmlns:a16="http://schemas.microsoft.com/office/drawing/2014/main" id="{836C49AE-3EAD-D9E7-13A6-FB7E012523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4" y="828"/>
              <a:ext cx="1815" cy="736"/>
              <a:chOff x="1604" y="828"/>
              <a:chExt cx="1815" cy="736"/>
            </a:xfrm>
          </p:grpSpPr>
          <p:sp>
            <p:nvSpPr>
              <p:cNvPr id="99" name="Line 80">
                <a:extLst>
                  <a:ext uri="{FF2B5EF4-FFF2-40B4-BE49-F238E27FC236}">
                    <a16:creationId xmlns:a16="http://schemas.microsoft.com/office/drawing/2014/main" id="{787978EB-715C-1346-3B6A-56033FD62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9" y="998"/>
                <a:ext cx="0" cy="2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ar-JO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Line 81">
                <a:extLst>
                  <a:ext uri="{FF2B5EF4-FFF2-40B4-BE49-F238E27FC236}">
                    <a16:creationId xmlns:a16="http://schemas.microsoft.com/office/drawing/2014/main" id="{3E4C12BE-AB9C-52DF-A7D8-9D1A2E8AD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253"/>
                <a:ext cx="0" cy="31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ar-JO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Line 82">
                <a:extLst>
                  <a:ext uri="{FF2B5EF4-FFF2-40B4-BE49-F238E27FC236}">
                    <a16:creationId xmlns:a16="http://schemas.microsoft.com/office/drawing/2014/main" id="{98AD7058-B317-DC95-6C65-BDA008EA2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512" y="345"/>
                <a:ext cx="0" cy="18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ar-JO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Line 86">
                <a:extLst>
                  <a:ext uri="{FF2B5EF4-FFF2-40B4-BE49-F238E27FC236}">
                    <a16:creationId xmlns:a16="http://schemas.microsoft.com/office/drawing/2014/main" id="{C608E413-439D-C5A0-7251-44035AF52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0" y="828"/>
                <a:ext cx="0" cy="5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ar-JO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Line 87">
                <a:extLst>
                  <a:ext uri="{FF2B5EF4-FFF2-40B4-BE49-F238E27FC236}">
                    <a16:creationId xmlns:a16="http://schemas.microsoft.com/office/drawing/2014/main" id="{AD9D3F03-B52C-1F40-73F3-4E2AF83A0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5" y="913"/>
                <a:ext cx="0" cy="5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ar-JO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Line 88">
                <a:extLst>
                  <a:ext uri="{FF2B5EF4-FFF2-40B4-BE49-F238E27FC236}">
                    <a16:creationId xmlns:a16="http://schemas.microsoft.com/office/drawing/2014/main" id="{91D0BBA4-8985-EFCC-B185-CBACB13F5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5" y="913"/>
                <a:ext cx="2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ar-JO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Line 89">
                <a:extLst>
                  <a:ext uri="{FF2B5EF4-FFF2-40B4-BE49-F238E27FC236}">
                    <a16:creationId xmlns:a16="http://schemas.microsoft.com/office/drawing/2014/main" id="{72923CBA-29E8-EC11-21D3-F5A3CDFC6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828"/>
                <a:ext cx="8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ar-JO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7" name="Line 190">
              <a:extLst>
                <a:ext uri="{FF2B5EF4-FFF2-40B4-BE49-F238E27FC236}">
                  <a16:creationId xmlns:a16="http://schemas.microsoft.com/office/drawing/2014/main" id="{EC2A39B5-9685-EE3C-535A-FBD4CE2A6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6" y="856"/>
              <a:ext cx="2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98" name="Line 193">
              <a:extLst>
                <a:ext uri="{FF2B5EF4-FFF2-40B4-BE49-F238E27FC236}">
                  <a16:creationId xmlns:a16="http://schemas.microsoft.com/office/drawing/2014/main" id="{892A41C7-215D-FA43-88B8-725C5817F5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476" y="629"/>
              <a:ext cx="2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</p:grpSp>
      <p:sp>
        <p:nvSpPr>
          <p:cNvPr id="106" name="Freeform 158">
            <a:extLst>
              <a:ext uri="{FF2B5EF4-FFF2-40B4-BE49-F238E27FC236}">
                <a16:creationId xmlns:a16="http://schemas.microsoft.com/office/drawing/2014/main" id="{9A6756B4-F3BC-B0AB-D9F2-18BF6A18399C}"/>
              </a:ext>
            </a:extLst>
          </p:cNvPr>
          <p:cNvSpPr>
            <a:spLocks/>
          </p:cNvSpPr>
          <p:nvPr/>
        </p:nvSpPr>
        <p:spPr bwMode="auto">
          <a:xfrm>
            <a:off x="6680200" y="5094288"/>
            <a:ext cx="920750" cy="455612"/>
          </a:xfrm>
          <a:custGeom>
            <a:avLst/>
            <a:gdLst>
              <a:gd name="T0" fmla="*/ 0 w 580"/>
              <a:gd name="T1" fmla="*/ 159 h 287"/>
              <a:gd name="T2" fmla="*/ 167 w 580"/>
              <a:gd name="T3" fmla="*/ 287 h 287"/>
              <a:gd name="T4" fmla="*/ 580 w 580"/>
              <a:gd name="T5" fmla="*/ 157 h 287"/>
              <a:gd name="T6" fmla="*/ 266 w 580"/>
              <a:gd name="T7" fmla="*/ 0 h 287"/>
              <a:gd name="T8" fmla="*/ 3 w 580"/>
              <a:gd name="T9" fmla="*/ 150 h 287"/>
              <a:gd name="T10" fmla="*/ 0 w 580"/>
              <a:gd name="T11" fmla="*/ 159 h 2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0"/>
              <a:gd name="T19" fmla="*/ 0 h 287"/>
              <a:gd name="T20" fmla="*/ 580 w 580"/>
              <a:gd name="T21" fmla="*/ 287 h 2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0" h="287">
                <a:moveTo>
                  <a:pt x="0" y="159"/>
                </a:moveTo>
                <a:lnTo>
                  <a:pt x="167" y="287"/>
                </a:lnTo>
                <a:lnTo>
                  <a:pt x="580" y="157"/>
                </a:lnTo>
                <a:lnTo>
                  <a:pt x="266" y="0"/>
                </a:lnTo>
                <a:lnTo>
                  <a:pt x="3" y="150"/>
                </a:lnTo>
                <a:lnTo>
                  <a:pt x="0" y="159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round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l" rtl="0"/>
            <a:endParaRPr lang="ar-JO">
              <a:solidFill>
                <a:schemeClr val="bg1"/>
              </a:solidFill>
            </a:endParaRPr>
          </a:p>
        </p:txBody>
      </p:sp>
      <p:grpSp>
        <p:nvGrpSpPr>
          <p:cNvPr id="107" name="Group 219">
            <a:extLst>
              <a:ext uri="{FF2B5EF4-FFF2-40B4-BE49-F238E27FC236}">
                <a16:creationId xmlns:a16="http://schemas.microsoft.com/office/drawing/2014/main" id="{9F7C5C8E-2467-82E4-DB55-F3793EB1A825}"/>
              </a:ext>
            </a:extLst>
          </p:cNvPr>
          <p:cNvGrpSpPr>
            <a:grpSpLocks/>
          </p:cNvGrpSpPr>
          <p:nvPr/>
        </p:nvGrpSpPr>
        <p:grpSpPr bwMode="auto">
          <a:xfrm>
            <a:off x="6500813" y="5343525"/>
            <a:ext cx="1528762" cy="520700"/>
            <a:chOff x="3135" y="3366"/>
            <a:chExt cx="963" cy="328"/>
          </a:xfr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grpSpPr>
        <p:sp>
          <p:nvSpPr>
            <p:cNvPr id="108" name="Freeform 157">
              <a:extLst>
                <a:ext uri="{FF2B5EF4-FFF2-40B4-BE49-F238E27FC236}">
                  <a16:creationId xmlns:a16="http://schemas.microsoft.com/office/drawing/2014/main" id="{86D4201A-0D5A-1F47-B60B-9FF4AD482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" y="3366"/>
              <a:ext cx="595" cy="128"/>
            </a:xfrm>
            <a:custGeom>
              <a:avLst/>
              <a:gdLst>
                <a:gd name="T0" fmla="*/ 0 w 709"/>
                <a:gd name="T1" fmla="*/ 0 h 170"/>
                <a:gd name="T2" fmla="*/ 199 w 709"/>
                <a:gd name="T3" fmla="*/ 170 h 170"/>
                <a:gd name="T4" fmla="*/ 709 w 709"/>
                <a:gd name="T5" fmla="*/ 0 h 170"/>
                <a:gd name="T6" fmla="*/ 0 60000 65536"/>
                <a:gd name="T7" fmla="*/ 0 60000 65536"/>
                <a:gd name="T8" fmla="*/ 0 60000 65536"/>
                <a:gd name="T9" fmla="*/ 0 w 709"/>
                <a:gd name="T10" fmla="*/ 0 h 170"/>
                <a:gd name="T11" fmla="*/ 709 w 709"/>
                <a:gd name="T12" fmla="*/ 170 h 1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9" h="170">
                  <a:moveTo>
                    <a:pt x="0" y="0"/>
                  </a:moveTo>
                  <a:lnTo>
                    <a:pt x="199" y="170"/>
                  </a:lnTo>
                  <a:lnTo>
                    <a:pt x="70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109" name="Text Box 196">
              <a:extLst>
                <a:ext uri="{FF2B5EF4-FFF2-40B4-BE49-F238E27FC236}">
                  <a16:creationId xmlns:a16="http://schemas.microsoft.com/office/drawing/2014/main" id="{268237CD-3825-7634-1B60-3BEE9E574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5" y="3521"/>
              <a:ext cx="963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ja-JP" sz="1200" b="1" dirty="0"/>
                <a:t>Product Storage</a:t>
              </a:r>
            </a:p>
          </p:txBody>
        </p:sp>
      </p:grpSp>
      <p:grpSp>
        <p:nvGrpSpPr>
          <p:cNvPr id="110" name="Group 213">
            <a:extLst>
              <a:ext uri="{FF2B5EF4-FFF2-40B4-BE49-F238E27FC236}">
                <a16:creationId xmlns:a16="http://schemas.microsoft.com/office/drawing/2014/main" id="{6C1AFC67-A822-EFC9-CAA9-83FBF8E44E45}"/>
              </a:ext>
            </a:extLst>
          </p:cNvPr>
          <p:cNvGrpSpPr>
            <a:grpSpLocks/>
          </p:cNvGrpSpPr>
          <p:nvPr/>
        </p:nvGrpSpPr>
        <p:grpSpPr bwMode="auto">
          <a:xfrm>
            <a:off x="4565651" y="2528889"/>
            <a:ext cx="225425" cy="134937"/>
            <a:chOff x="1009" y="2897"/>
            <a:chExt cx="794" cy="340"/>
          </a:xfr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grpSpPr>
        <p:sp>
          <p:nvSpPr>
            <p:cNvPr id="111" name="Line 208">
              <a:extLst>
                <a:ext uri="{FF2B5EF4-FFF2-40B4-BE49-F238E27FC236}">
                  <a16:creationId xmlns:a16="http://schemas.microsoft.com/office/drawing/2014/main" id="{BD1947D9-E710-661C-26C3-3BEC5C5A9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" y="3067"/>
              <a:ext cx="76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112" name="Line 209">
              <a:extLst>
                <a:ext uri="{FF2B5EF4-FFF2-40B4-BE49-F238E27FC236}">
                  <a16:creationId xmlns:a16="http://schemas.microsoft.com/office/drawing/2014/main" id="{566D72EE-37A7-8579-2604-47B095975D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42007">
              <a:off x="1037" y="3152"/>
              <a:ext cx="76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113" name="Line 210">
              <a:extLst>
                <a:ext uri="{FF2B5EF4-FFF2-40B4-BE49-F238E27FC236}">
                  <a16:creationId xmlns:a16="http://schemas.microsoft.com/office/drawing/2014/main" id="{8BF1A88C-5120-A075-E5EF-F75F141002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3166">
              <a:off x="1009" y="3237"/>
              <a:ext cx="76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114" name="Line 211">
              <a:extLst>
                <a:ext uri="{FF2B5EF4-FFF2-40B4-BE49-F238E27FC236}">
                  <a16:creationId xmlns:a16="http://schemas.microsoft.com/office/drawing/2014/main" id="{758DE56F-BFB9-3205-94E3-26F3CC73F8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157993" flipV="1">
              <a:off x="1037" y="2982"/>
              <a:ext cx="76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  <p:sp>
          <p:nvSpPr>
            <p:cNvPr id="115" name="Line 212">
              <a:extLst>
                <a:ext uri="{FF2B5EF4-FFF2-40B4-BE49-F238E27FC236}">
                  <a16:creationId xmlns:a16="http://schemas.microsoft.com/office/drawing/2014/main" id="{18F759B0-5E83-74C8-0C33-BAE530BD2E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616834" flipV="1">
              <a:off x="1009" y="2897"/>
              <a:ext cx="766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>
                <a:solidFill>
                  <a:schemeClr val="bg1"/>
                </a:solidFill>
              </a:endParaRPr>
            </a:p>
          </p:txBody>
        </p: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2DDC52A-9AB5-55B2-B470-D1C59769628D}"/>
              </a:ext>
            </a:extLst>
          </p:cNvPr>
          <p:cNvCxnSpPr>
            <a:cxnSpLocks/>
            <a:stCxn id="33" idx="2"/>
          </p:cNvCxnSpPr>
          <p:nvPr/>
        </p:nvCxnSpPr>
        <p:spPr bwMode="auto">
          <a:xfrm flipH="1">
            <a:off x="6730408" y="2752725"/>
            <a:ext cx="1884" cy="26485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arrow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58">
            <a:extLst>
              <a:ext uri="{FF2B5EF4-FFF2-40B4-BE49-F238E27FC236}">
                <a16:creationId xmlns:a16="http://schemas.microsoft.com/office/drawing/2014/main" id="{835E82FA-D2A5-1296-2176-5CB102235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050" y="2998332"/>
            <a:ext cx="732834" cy="3587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rtl="0"/>
            <a:r>
              <a:rPr lang="en-US" altLang="ja-JP" sz="1100" b="1" dirty="0"/>
              <a:t>Crusher</a:t>
            </a:r>
          </a:p>
        </p:txBody>
      </p:sp>
    </p:spTree>
    <p:extLst>
      <p:ext uri="{BB962C8B-B14F-4D97-AF65-F5344CB8AC3E}">
        <p14:creationId xmlns:p14="http://schemas.microsoft.com/office/powerpoint/2010/main" val="21441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13034 7.40741E-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5" grpId="0" animBg="1"/>
      <p:bldP spid="71" grpId="0" animBg="1"/>
      <p:bldP spid="90" grpId="0" animBg="1"/>
      <p:bldP spid="94" grpId="0"/>
      <p:bldP spid="1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598A7C-FF6E-B17F-D162-55BA35350309}"/>
              </a:ext>
            </a:extLst>
          </p:cNvPr>
          <p:cNvSpPr/>
          <p:nvPr/>
        </p:nvSpPr>
        <p:spPr>
          <a:xfrm>
            <a:off x="1463984" y="1483658"/>
            <a:ext cx="2797530" cy="424731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DAP 18-46-00                   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MAP 11-52-00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MAP 12-52-00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MAP 10-50-00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MAP 10-48-00+4Mn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NPS  12-46-00+5S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NPS  20-20-00+13S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NPS  16-20-00+13S 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NPS  19-38-00+6S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NPS 10-40-00+5S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NPS 11-40-00+5S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NPS 12-40-00+5S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NPS 13-40-00+7S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 11-44-00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0B104-957B-9F55-F615-378A851A6D0D}"/>
              </a:ext>
            </a:extLst>
          </p:cNvPr>
          <p:cNvSpPr txBox="1"/>
          <p:nvPr/>
        </p:nvSpPr>
        <p:spPr>
          <a:xfrm>
            <a:off x="4541549" y="1479176"/>
            <a:ext cx="2924783" cy="39703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NPK  14-14-14+11.5S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NPK 16-16-8+13S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NPK 15-15-15+10S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NPK 12-30-12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NPK 10-26-26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NPK 8-19-28+4S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NPK 10-28-15+5S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NPK 8-16-30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NPK 14-18-14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NPK 9-24-13+3MgO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NPK 8-19-29+4S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NPK 10-20-20+7S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NPK 10-20-10+6S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NPK 12-32-8</a:t>
            </a:r>
          </a:p>
        </p:txBody>
      </p:sp>
      <p:pic>
        <p:nvPicPr>
          <p:cNvPr id="12" name="Picture 11" descr="A close-up of fertilizer&#10;&#10;AI-generated content may be incorrect.">
            <a:extLst>
              <a:ext uri="{FF2B5EF4-FFF2-40B4-BE49-F238E27FC236}">
                <a16:creationId xmlns:a16="http://schemas.microsoft.com/office/drawing/2014/main" id="{81163987-FC55-8168-6562-24FB57B21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85" y="3454837"/>
            <a:ext cx="2240280" cy="224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F02A31-5BBD-D147-DD5C-D7A4D40CD5AA}"/>
              </a:ext>
            </a:extLst>
          </p:cNvPr>
          <p:cNvSpPr txBox="1"/>
          <p:nvPr/>
        </p:nvSpPr>
        <p:spPr>
          <a:xfrm>
            <a:off x="1613863" y="442591"/>
            <a:ext cx="3250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NJFC Products: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Picture 20" descr="A white ruler and small rocks&#10;&#10;AI-generated content may be incorrect.">
            <a:extLst>
              <a:ext uri="{FF2B5EF4-FFF2-40B4-BE49-F238E27FC236}">
                <a16:creationId xmlns:a16="http://schemas.microsoft.com/office/drawing/2014/main" id="{53854A8A-6EE7-0B00-3495-6DF4A3795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402" y="628342"/>
            <a:ext cx="2095262" cy="209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pile of fertilizers with ruler and green text&#10;&#10;AI-generated content may be incorrect.">
            <a:extLst>
              <a:ext uri="{FF2B5EF4-FFF2-40B4-BE49-F238E27FC236}">
                <a16:creationId xmlns:a16="http://schemas.microsoft.com/office/drawing/2014/main" id="{EAF4DF76-C81C-80C9-8339-92ADFDFD2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625" y="2113238"/>
            <a:ext cx="2095261" cy="20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75B7-D460-6817-4FB2-4A1C554A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27" y="950440"/>
            <a:ext cx="9642941" cy="128089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Comparison between Chemical Granulation vs Bulk Blending</a:t>
            </a:r>
            <a:endParaRPr lang="en-US" sz="2800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216A3A-DF7E-CBBE-7D26-34BA68E47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150302"/>
              </p:ext>
            </p:extLst>
          </p:nvPr>
        </p:nvGraphicFramePr>
        <p:xfrm>
          <a:off x="466503" y="2579795"/>
          <a:ext cx="9559365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783417241"/>
                    </a:ext>
                  </a:extLst>
                </a:gridCol>
                <a:gridCol w="3273115">
                  <a:extLst>
                    <a:ext uri="{9D8B030D-6E8A-4147-A177-3AD203B41FA5}">
                      <a16:colId xmlns:a16="http://schemas.microsoft.com/office/drawing/2014/main" val="2495856506"/>
                    </a:ext>
                  </a:extLst>
                </a:gridCol>
                <a:gridCol w="3576917">
                  <a:extLst>
                    <a:ext uri="{9D8B030D-6E8A-4147-A177-3AD203B41FA5}">
                      <a16:colId xmlns:a16="http://schemas.microsoft.com/office/drawing/2014/main" val="3216018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FFFFFF"/>
                          </a:solidFill>
                        </a:defRPr>
                      </a:pP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sz="1600" dirty="0"/>
                        <a:t>Chemical Granulation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sz="1600" dirty="0"/>
                        <a:t>Bulk Blending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701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1600" dirty="0"/>
                        <a:t>Nutrient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Uniform – each granule delivers the complete NPK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Uneven – mix of different particle types and sizes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16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1600" dirty="0"/>
                        <a:t>Segregation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Very low – uniform granules reduce separation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High – components may separate during transport or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71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1600" dirty="0"/>
                        <a:t>Physical Strength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Strong granules – better crush resistance and less dust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Variable – depends on the weakest ingredient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18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1600" dirty="0"/>
                        <a:t>Capital </a:t>
                      </a:r>
                      <a:r>
                        <a:rPr lang="en-US" sz="1600" dirty="0"/>
                        <a:t>Investment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Requires more investment – higher CAPEX and OPEX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Lower investment – cost-effective and adaptable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58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355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16888-567B-B94C-0DB7-7B8A7F00E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2320-611B-A10A-EC8E-F0763FCA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7775"/>
            <a:ext cx="7371328" cy="98618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NJFC Awards, Certificates &amp; Recognitions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2A196-443E-AD6C-D9EA-0F4FD6892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7" y="1508379"/>
            <a:ext cx="6281928" cy="5349621"/>
          </a:xfrm>
        </p:spPr>
        <p:txBody>
          <a:bodyPr vert="horz" lIns="91440" tIns="45720" rIns="91440" bIns="45720" rtlCol="0">
            <a:noAutofit/>
          </a:bodyPr>
          <a:lstStyle/>
          <a:p>
            <a:pPr marL="102870">
              <a:lnSpc>
                <a:spcPct val="90000"/>
              </a:lnSpc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8288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“King Abdullah II Award for Excellence” for cycle IV (2005- 2006 )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8288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Prestigious Honor Award for Excellence and Development” by His Royal Highness Prince Faisal Ben Al-Husein in 2003.</a:t>
            </a:r>
          </a:p>
          <a:p>
            <a:pPr marL="285750" indent="-18288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Excellence Award in Safety and Occupational Health” by Social Security Corporation in 2003 and 2022.</a:t>
            </a:r>
          </a:p>
          <a:p>
            <a:pPr marL="285750" indent="-18288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“Quality Management System Certification ISO 9001:2000” by SGS.</a:t>
            </a:r>
          </a:p>
          <a:p>
            <a:pPr marL="285750" indent="-18288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“Environmental Management System Certification ISO 14001:2015” by SGS</a:t>
            </a:r>
          </a:p>
          <a:p>
            <a:pPr marL="285750" indent="-18288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“Occupational Health and Safety Management System Certification ISO 45001:2000” by SGS</a:t>
            </a:r>
          </a:p>
          <a:p>
            <a:pPr marL="285750" indent="-18288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95348391-8C21-CF81-35F9-5D1A048E9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9" b="9"/>
          <a:stretch/>
        </p:blipFill>
        <p:spPr>
          <a:xfrm>
            <a:off x="7833571" y="250926"/>
            <a:ext cx="2024804" cy="1563167"/>
          </a:xfrm>
          <a:prstGeom prst="rect">
            <a:avLst/>
          </a:prstGeom>
        </p:spPr>
      </p:pic>
      <p:pic>
        <p:nvPicPr>
          <p:cNvPr id="10" name="Picture 9" descr="A certificate with a crown and text&#10;&#10;AI-generated content may be incorrect.">
            <a:extLst>
              <a:ext uri="{FF2B5EF4-FFF2-40B4-BE49-F238E27FC236}">
                <a16:creationId xmlns:a16="http://schemas.microsoft.com/office/drawing/2014/main" id="{F57A7C5F-86FB-6F06-5F91-7FD3947F14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" r="4643" b="4"/>
          <a:stretch/>
        </p:blipFill>
        <p:spPr>
          <a:xfrm>
            <a:off x="7833571" y="1892350"/>
            <a:ext cx="2024804" cy="1563168"/>
          </a:xfrm>
          <a:prstGeom prst="rect">
            <a:avLst/>
          </a:prstGeom>
        </p:spPr>
      </p:pic>
      <p:pic>
        <p:nvPicPr>
          <p:cNvPr id="8" name="Picture 7" descr="A white box with a logo&#10;&#10;AI-generated content may be incorrect.">
            <a:extLst>
              <a:ext uri="{FF2B5EF4-FFF2-40B4-BE49-F238E27FC236}">
                <a16:creationId xmlns:a16="http://schemas.microsoft.com/office/drawing/2014/main" id="{85ABA9F9-7F7B-50A6-2225-6D282DA4D7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302" r="-5" b="-5"/>
          <a:stretch/>
        </p:blipFill>
        <p:spPr>
          <a:xfrm>
            <a:off x="9944100" y="237744"/>
            <a:ext cx="2019300" cy="3217773"/>
          </a:xfrm>
          <a:prstGeom prst="rect">
            <a:avLst/>
          </a:prstGeom>
        </p:spPr>
      </p:pic>
      <p:pic>
        <p:nvPicPr>
          <p:cNvPr id="12" name="Picture 11" descr="A document with text on it&#10;&#10;AI-generated content may be incorrect.">
            <a:extLst>
              <a:ext uri="{FF2B5EF4-FFF2-40B4-BE49-F238E27FC236}">
                <a16:creationId xmlns:a16="http://schemas.microsoft.com/office/drawing/2014/main" id="{4DE14663-EE4F-5743-D2C3-2AB7E686A3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6126" r="3" b="22494"/>
          <a:stretch/>
        </p:blipFill>
        <p:spPr>
          <a:xfrm>
            <a:off x="7833572" y="3533774"/>
            <a:ext cx="4129828" cy="308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74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8BF67-22B5-1063-E80D-9184A8F05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ocument with a graphic design&#10;&#10;AI-generated content may be incorrect.">
            <a:extLst>
              <a:ext uri="{FF2B5EF4-FFF2-40B4-BE49-F238E27FC236}">
                <a16:creationId xmlns:a16="http://schemas.microsoft.com/office/drawing/2014/main" id="{7D430774-CCE0-F1C6-A0C9-BD01D09CB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r="9754" b="3"/>
          <a:stretch/>
        </p:blipFill>
        <p:spPr>
          <a:xfrm>
            <a:off x="8706986" y="286519"/>
            <a:ext cx="1588770" cy="2150980"/>
          </a:xfrm>
          <a:prstGeom prst="rect">
            <a:avLst/>
          </a:prstGeom>
        </p:spPr>
      </p:pic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98BC9ACE-C8A2-7A93-608E-123D1053F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8" b="-1"/>
          <a:stretch/>
        </p:blipFill>
        <p:spPr>
          <a:xfrm>
            <a:off x="8904703" y="2472491"/>
            <a:ext cx="2414763" cy="1913016"/>
          </a:xfrm>
          <a:prstGeom prst="rect">
            <a:avLst/>
          </a:prstGeom>
        </p:spPr>
      </p:pic>
      <p:pic>
        <p:nvPicPr>
          <p:cNvPr id="5" name="Picture 4" descr="A certificate of appreciation for a company&#10;&#10;AI-generated content may be incorrect.">
            <a:extLst>
              <a:ext uri="{FF2B5EF4-FFF2-40B4-BE49-F238E27FC236}">
                <a16:creationId xmlns:a16="http://schemas.microsoft.com/office/drawing/2014/main" id="{B5D58D9E-948B-87BD-2EE0-0416A2FCC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56" b="4"/>
          <a:stretch/>
        </p:blipFill>
        <p:spPr>
          <a:xfrm>
            <a:off x="8967884" y="4707240"/>
            <a:ext cx="2288402" cy="1913016"/>
          </a:xfrm>
          <a:prstGeom prst="rect">
            <a:avLst/>
          </a:prstGeom>
        </p:spPr>
      </p:pic>
      <p:pic>
        <p:nvPicPr>
          <p:cNvPr id="11" name="Picture 10" descr="A document with a signature&#10;&#10;AI-generated content may be incorrect.">
            <a:extLst>
              <a:ext uri="{FF2B5EF4-FFF2-40B4-BE49-F238E27FC236}">
                <a16:creationId xmlns:a16="http://schemas.microsoft.com/office/drawing/2014/main" id="{7CB56860-120B-CA01-FB24-B8CE5B72C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491" y="252931"/>
            <a:ext cx="1661548" cy="215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FB2E33-F6E6-F3A4-113B-648B07CD1DE6}"/>
              </a:ext>
            </a:extLst>
          </p:cNvPr>
          <p:cNvSpPr txBox="1"/>
          <p:nvPr/>
        </p:nvSpPr>
        <p:spPr>
          <a:xfrm>
            <a:off x="521800" y="1235899"/>
            <a:ext cx="7144871" cy="233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18288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NJFC had been awarded “LEVEL 1 SYSTEM STATUS for Bulk in-Ship Fertilizer and for containerized fertilizer” by Australian Government/Department of Agriculture according to Australian Quarantine and Inspection Services “ AQIS” requirements .</a:t>
            </a:r>
          </a:p>
          <a:p>
            <a:pPr marL="285750" indent="-18288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285750" indent="-18288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REACH Registration for All NJFC Products (DAP/MAP/NPS/NPK) had been completed which enable</a:t>
            </a:r>
            <a:r>
              <a:rPr lang="ar-J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NJFC to export these products to European Union countries.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285750" indent="-18288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97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F9CA78-3A0F-97D3-27FB-9DF5240F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4" y="633536"/>
            <a:ext cx="9629159" cy="128089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Opportunities for Jordan’s Fertilizer Industry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964C7E-F7F8-5937-117D-C4374A06C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24" y="2022458"/>
            <a:ext cx="8915400" cy="2261117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Expansion of Fertilizer and Downstream Production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Increase production capacity for </a:t>
            </a:r>
            <a:r>
              <a:rPr lang="en-US" b="1" dirty="0"/>
              <a:t>phosphoric acid, DAP, MAP, and NPK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Diversify product portfolio by introducing advanced and specialty fertilizers such as:</a:t>
            </a:r>
          </a:p>
          <a:p>
            <a:pPr lvl="1"/>
            <a:r>
              <a:rPr lang="en-US" b="1" dirty="0"/>
              <a:t>TSP, SSP, Technical MAP, Technical MKP</a:t>
            </a:r>
            <a:endParaRPr lang="en-US" dirty="0"/>
          </a:p>
          <a:p>
            <a:pPr lvl="1"/>
            <a:r>
              <a:rPr lang="en-US" b="1" dirty="0"/>
              <a:t>Water-soluble NPK, Slow-release NPK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Jordan has </a:t>
            </a:r>
            <a:r>
              <a:rPr lang="en-US" b="1" dirty="0"/>
              <a:t>large reserves, skilled workers</a:t>
            </a:r>
            <a:r>
              <a:rPr lang="en-US" dirty="0"/>
              <a:t>, and </a:t>
            </a:r>
            <a:r>
              <a:rPr lang="en-US" b="1" dirty="0"/>
              <a:t>strategic vision</a:t>
            </a:r>
            <a:r>
              <a:rPr lang="en-US" dirty="0"/>
              <a:t>, which support industry growth.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2891C9-A931-87F1-0DEE-587257680570}"/>
              </a:ext>
            </a:extLst>
          </p:cNvPr>
          <p:cNvSpPr txBox="1">
            <a:spLocks/>
          </p:cNvSpPr>
          <p:nvPr/>
        </p:nvSpPr>
        <p:spPr>
          <a:xfrm>
            <a:off x="810224" y="4283575"/>
            <a:ext cx="8915400" cy="2083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500" b="1" dirty="0">
                <a:solidFill>
                  <a:srgbClr val="C00000"/>
                </a:solidFill>
              </a:rPr>
              <a:t>2. Strategic Partnerships and joint ventures</a:t>
            </a:r>
            <a:endParaRPr lang="en-US" sz="15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500" dirty="0"/>
              <a:t>Build on existing partnerships (e.g., with </a:t>
            </a:r>
            <a:r>
              <a:rPr lang="en-US" sz="1500" b="1" dirty="0"/>
              <a:t>Indonesia, India</a:t>
            </a:r>
            <a:r>
              <a:rPr lang="en-US" sz="1500" dirty="0"/>
              <a:t>)and Jordan strong international relationships to form </a:t>
            </a:r>
            <a:r>
              <a:rPr lang="en-US" sz="1500" b="1" dirty="0"/>
              <a:t>new joint ventures</a:t>
            </a:r>
            <a:r>
              <a:rPr lang="en-US" sz="1500" dirty="0"/>
              <a:t>.</a:t>
            </a:r>
          </a:p>
          <a:p>
            <a:pPr marL="0" indent="0">
              <a:buFont typeface="Wingdings 3" charset="2"/>
              <a:buNone/>
            </a:pPr>
            <a:r>
              <a:rPr lang="en-US" sz="1500" dirty="0"/>
              <a:t>These partnerships offer access to </a:t>
            </a:r>
            <a:r>
              <a:rPr lang="en-US" sz="1500" b="1" dirty="0"/>
              <a:t>capital, advanced technologies</a:t>
            </a:r>
            <a:r>
              <a:rPr lang="en-US" sz="1500" dirty="0"/>
              <a:t>, and </a:t>
            </a:r>
            <a:r>
              <a:rPr lang="en-US" sz="1500" b="1" dirty="0"/>
              <a:t>new markets</a:t>
            </a:r>
            <a:r>
              <a:rPr lang="en-US" sz="1500" dirty="0"/>
              <a:t>.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14094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6A5BD-2F01-92C4-A10F-55B067ADC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99" y="695916"/>
            <a:ext cx="8915400" cy="152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3. </a:t>
            </a:r>
            <a:r>
              <a:rPr lang="en-US" sz="1500" b="1" dirty="0">
                <a:solidFill>
                  <a:srgbClr val="C00000"/>
                </a:solidFill>
              </a:rPr>
              <a:t>Infrastructure and Logistics Development</a:t>
            </a:r>
            <a:endParaRPr lang="en-US" sz="15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500" b="1" dirty="0"/>
              <a:t>Upgrade Aqaba Port</a:t>
            </a:r>
            <a:r>
              <a:rPr lang="en-US" sz="1500" dirty="0"/>
              <a:t> to enhance export capacity and reduce shipping times.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 dirty="0"/>
              <a:t>Improve </a:t>
            </a:r>
            <a:r>
              <a:rPr lang="en-US" sz="1500" b="1" dirty="0"/>
              <a:t>rail connectivity</a:t>
            </a:r>
            <a:r>
              <a:rPr lang="en-US" sz="1500" dirty="0"/>
              <a:t> between mines and port to streamline logistics and reduce transportation costs.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D8CBAE-90E2-9AEA-97EC-9090CEE58EC6}"/>
              </a:ext>
            </a:extLst>
          </p:cNvPr>
          <p:cNvSpPr txBox="1">
            <a:spLocks/>
          </p:cNvSpPr>
          <p:nvPr/>
        </p:nvSpPr>
        <p:spPr>
          <a:xfrm>
            <a:off x="641999" y="2270449"/>
            <a:ext cx="8915400" cy="172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rgbClr val="C00000"/>
                </a:solidFill>
              </a:rPr>
              <a:t>4. </a:t>
            </a:r>
            <a:r>
              <a:rPr lang="en-US" sz="1500" b="1" dirty="0">
                <a:solidFill>
                  <a:srgbClr val="C00000"/>
                </a:solidFill>
              </a:rPr>
              <a:t>Technological Advancement</a:t>
            </a:r>
            <a:endParaRPr lang="en-US" sz="15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500" dirty="0"/>
              <a:t>Modernize mining and fertilizer production to </a:t>
            </a:r>
            <a:r>
              <a:rPr lang="en-US" sz="1500" b="1" dirty="0"/>
              <a:t>increase efficiency and lower operational costs</a:t>
            </a:r>
            <a:r>
              <a:rPr lang="en-US" sz="15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 dirty="0"/>
              <a:t>Invest in </a:t>
            </a:r>
            <a:r>
              <a:rPr lang="en-US" sz="1500" b="1" dirty="0"/>
              <a:t>low-carbon technologies</a:t>
            </a:r>
            <a:r>
              <a:rPr lang="en-US" sz="1500" dirty="0"/>
              <a:t> and </a:t>
            </a:r>
            <a:r>
              <a:rPr lang="en-US" sz="1500" b="1" dirty="0"/>
              <a:t>sustainable fertilizer solutions</a:t>
            </a:r>
            <a:r>
              <a:rPr lang="en-US" sz="1500" dirty="0"/>
              <a:t> to align with global environmental trends.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6D916B-640B-7544-6160-C96860E8EF6D}"/>
              </a:ext>
            </a:extLst>
          </p:cNvPr>
          <p:cNvSpPr txBox="1">
            <a:spLocks/>
          </p:cNvSpPr>
          <p:nvPr/>
        </p:nvSpPr>
        <p:spPr>
          <a:xfrm>
            <a:off x="641999" y="4050255"/>
            <a:ext cx="8915400" cy="172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500" b="1" dirty="0">
                <a:solidFill>
                  <a:srgbClr val="C00000"/>
                </a:solidFill>
              </a:rPr>
              <a:t>5. Environmental and Water Sustainability</a:t>
            </a:r>
            <a:endParaRPr lang="en-US" sz="15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500" dirty="0"/>
              <a:t>Implement </a:t>
            </a:r>
            <a:r>
              <a:rPr lang="en-US" sz="1500" b="1" dirty="0"/>
              <a:t>advanced water management techniques</a:t>
            </a:r>
            <a:r>
              <a:rPr lang="en-US" sz="1500" dirty="0"/>
              <a:t>, including </a:t>
            </a:r>
            <a:r>
              <a:rPr lang="en-US" sz="1500" b="1" dirty="0"/>
              <a:t>recycling</a:t>
            </a:r>
            <a:r>
              <a:rPr lang="en-US" sz="1500" dirty="0"/>
              <a:t> and </a:t>
            </a:r>
            <a:r>
              <a:rPr lang="en-US" sz="1500" b="1" dirty="0"/>
              <a:t>saline water desalination</a:t>
            </a:r>
            <a:r>
              <a:rPr lang="en-US" sz="15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 dirty="0"/>
              <a:t>Following environmental and social standards (ESG) can attract green funding and meet the requirements of environmentally conscious markets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4219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BC414-6945-8E09-F3DD-DAA0083D3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47274"/>
            <a:ext cx="10539167" cy="3817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b="1" dirty="0">
                <a:solidFill>
                  <a:srgbClr val="92D050"/>
                </a:solidFill>
                <a:latin typeface="Agency FB" panose="020B0503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34623361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AB57-6CFD-0CE3-4779-4604B2AE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fertilizer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38995-5371-A75C-E332-F79C1973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02102"/>
            <a:ext cx="8915400" cy="3777622"/>
          </a:xfrm>
        </p:spPr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Any natural or synthetic material applied to soil or plant tissues to supply one or more essential nutrients that enhance plant growth and yield</a:t>
            </a:r>
          </a:p>
          <a:p>
            <a:pPr marL="0" indent="0">
              <a:buNone/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Primary macronutrients supplied: Nitrogen (N), Phosphorus (P), Potassium (K).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Secondary macronutrients (Ca, Mg, 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micronutrients (Fe, Zn, B, Cu, Mn, Mo, Cl)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221A-BDAA-FE24-DE8D-F593B7EF0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Main types of fertilizer: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5440F-0CEB-AE24-91F8-EFF65E66C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5919"/>
            <a:ext cx="8915400" cy="4267200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</a:pPr>
            <a:r>
              <a:rPr lang="en-US" sz="4500" b="1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Nitrogen Fertilizers </a:t>
            </a:r>
          </a:p>
          <a:p>
            <a:pPr marL="0" marR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Ammonia ,Urea, Ammonium Nitrate, CAN, UAN solutions.</a:t>
            </a:r>
            <a:br>
              <a:rPr lang="en-U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Feedstock: natural gas (H₂) + air (N₂) via Haber‑Bosch.</a:t>
            </a:r>
            <a:br>
              <a:rPr lang="en-U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Provides readily available N for chlorophyll and protein synthesis.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</a:pPr>
            <a:r>
              <a:rPr lang="en-US" sz="4500" b="1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Phosphorus Fertilizers </a:t>
            </a:r>
          </a:p>
          <a:p>
            <a:pPr marL="0" marR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Diammonium Phosphate (DAP), Mono‑ammonium Phosphate (MAP), Triple     Superphosphate (TSP), Single Superphosphate (SSP).</a:t>
            </a:r>
            <a:br>
              <a:rPr lang="en-U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Raw materials: phosphate rock + sulfuric or phosphoric acid.</a:t>
            </a:r>
            <a:br>
              <a:rPr lang="en-U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Essential for root development, energy transfer.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</a:pPr>
            <a:r>
              <a:rPr lang="en-US" sz="4500" b="1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Potassium Fertilizers </a:t>
            </a:r>
          </a:p>
          <a:p>
            <a:pPr marL="0" marR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Muriate of Potash (MOP, </a:t>
            </a:r>
            <a:r>
              <a:rPr lang="en-US" sz="45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KCl</a:t>
            </a:r>
            <a:r>
              <a:rPr lang="en-U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~60 % K₂O, Sulfate of Potash (SOP, K₂SO₄).</a:t>
            </a:r>
            <a:br>
              <a:rPr lang="en-U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Raw material: potash ores (carnallite, sylvinite) or solar‑evaporated brines.</a:t>
            </a:r>
            <a:br>
              <a:rPr lang="en-U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Enhances water regulation, enzyme activation, disease resistance.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6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5FDB9-617A-ECA4-A211-4FE97651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Classification of fertilizer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89E66-9FFA-1DD6-162A-9860C5619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Main Fertilizer Classifications :</a:t>
            </a:r>
          </a:p>
          <a:p>
            <a:pPr marL="0" indent="0">
              <a:buNone/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By origin:</a:t>
            </a:r>
          </a:p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 Inorganic (synthetic / mineral)</a:t>
            </a:r>
            <a:b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Organic (plant‑ or animal‑derived)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By nutrient spectrum</a:t>
            </a:r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Straight (single‑nutrient) fertilizers</a:t>
            </a:r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Compound / NPK (multi‑nutrient) fertilizers</a:t>
            </a:r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Specialty (controlled‑release, water‑soluble, foliar, micronutrient, etc.)</a:t>
            </a:r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0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D3311A9-6813-812C-AA0A-BEC2CCCFDC3C}"/>
              </a:ext>
            </a:extLst>
          </p:cNvPr>
          <p:cNvSpPr txBox="1"/>
          <p:nvPr/>
        </p:nvSpPr>
        <p:spPr>
          <a:xfrm rot="16200000">
            <a:off x="-506962" y="664065"/>
            <a:ext cx="1506585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gency FB" panose="020B0503020202020204" pitchFamily="34" charset="0"/>
              </a:rPr>
              <a:t>Raw Materials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DFBF5-5E10-CD8B-FB39-B740194A7A34}"/>
              </a:ext>
            </a:extLst>
          </p:cNvPr>
          <p:cNvSpPr txBox="1"/>
          <p:nvPr/>
        </p:nvSpPr>
        <p:spPr>
          <a:xfrm rot="16200000">
            <a:off x="-1547637" y="3457546"/>
            <a:ext cx="3587934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gency FB" panose="020B0503020202020204" pitchFamily="34" charset="0"/>
              </a:rPr>
              <a:t>Plants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463F9-4A6A-2F02-0D74-B72CD6B1827D}"/>
              </a:ext>
            </a:extLst>
          </p:cNvPr>
          <p:cNvSpPr txBox="1"/>
          <p:nvPr/>
        </p:nvSpPr>
        <p:spPr>
          <a:xfrm rot="16200000">
            <a:off x="-352220" y="5980687"/>
            <a:ext cx="1197097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gency FB" panose="020B0503020202020204" pitchFamily="34" charset="0"/>
              </a:rPr>
              <a:t>Formulas</a:t>
            </a:r>
          </a:p>
        </p:txBody>
      </p:sp>
      <p:pic>
        <p:nvPicPr>
          <p:cNvPr id="5" name="Picture 4" descr="A blue and yellow flame logo&#10;&#10;Description automatically generated">
            <a:extLst>
              <a:ext uri="{FF2B5EF4-FFF2-40B4-BE49-F238E27FC236}">
                <a16:creationId xmlns:a16="http://schemas.microsoft.com/office/drawing/2014/main" id="{97A7E856-7A03-368A-4273-8E1728569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6" y="313537"/>
            <a:ext cx="836023" cy="945751"/>
          </a:xfrm>
          <a:prstGeom prst="rect">
            <a:avLst/>
          </a:prstGeom>
        </p:spPr>
      </p:pic>
      <p:pic>
        <p:nvPicPr>
          <p:cNvPr id="7" name="Picture 6" descr="A yellow pile of sand&#10;&#10;Description automatically generated">
            <a:extLst>
              <a:ext uri="{FF2B5EF4-FFF2-40B4-BE49-F238E27FC236}">
                <a16:creationId xmlns:a16="http://schemas.microsoft.com/office/drawing/2014/main" id="{C987F5F3-B041-D4E3-DA36-8D9E83021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4188" y="475910"/>
            <a:ext cx="1308118" cy="972774"/>
          </a:xfrm>
          <a:prstGeom prst="rect">
            <a:avLst/>
          </a:prstGeom>
        </p:spPr>
      </p:pic>
      <p:pic>
        <p:nvPicPr>
          <p:cNvPr id="9" name="Picture 8" descr="A yellow and white square structure&#10;&#10;Description automatically generated with medium confidence">
            <a:extLst>
              <a:ext uri="{FF2B5EF4-FFF2-40B4-BE49-F238E27FC236}">
                <a16:creationId xmlns:a16="http://schemas.microsoft.com/office/drawing/2014/main" id="{752E30CA-7B2E-C1DD-A55F-628368C1F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208" y="475910"/>
            <a:ext cx="1160394" cy="974010"/>
          </a:xfrm>
          <a:prstGeom prst="rect">
            <a:avLst/>
          </a:prstGeom>
        </p:spPr>
      </p:pic>
      <p:pic>
        <p:nvPicPr>
          <p:cNvPr id="10" name="Picture 9" descr="A yellow and white square structure&#10;&#10;Description automatically generated with medium confidence">
            <a:extLst>
              <a:ext uri="{FF2B5EF4-FFF2-40B4-BE49-F238E27FC236}">
                <a16:creationId xmlns:a16="http://schemas.microsoft.com/office/drawing/2014/main" id="{0800FCA5-FE7B-261B-A67E-9367955A6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468" y="407934"/>
            <a:ext cx="1160395" cy="974010"/>
          </a:xfrm>
          <a:prstGeom prst="rect">
            <a:avLst/>
          </a:prstGeom>
        </p:spPr>
      </p:pic>
      <p:pic>
        <p:nvPicPr>
          <p:cNvPr id="12" name="Picture 11" descr="A grey silhouette of a factory&#10;&#10;Description automatically generated">
            <a:extLst>
              <a:ext uri="{FF2B5EF4-FFF2-40B4-BE49-F238E27FC236}">
                <a16:creationId xmlns:a16="http://schemas.microsoft.com/office/drawing/2014/main" id="{98FBEE78-DA8C-63D8-B199-298C39F08F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11" y="298133"/>
            <a:ext cx="970807" cy="10838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F8D94E-6CEA-300D-6D95-525AEC700540}"/>
              </a:ext>
            </a:extLst>
          </p:cNvPr>
          <p:cNvSpPr txBox="1"/>
          <p:nvPr/>
        </p:nvSpPr>
        <p:spPr>
          <a:xfrm>
            <a:off x="527630" y="1414139"/>
            <a:ext cx="1160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Natural Gas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5B483-F415-42AF-B2A5-D2D61BED7A9B}"/>
              </a:ext>
            </a:extLst>
          </p:cNvPr>
          <p:cNvSpPr txBox="1"/>
          <p:nvPr/>
        </p:nvSpPr>
        <p:spPr>
          <a:xfrm>
            <a:off x="2218050" y="1414139"/>
            <a:ext cx="1160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Sulfur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396F1E-116A-93A2-1B4B-86A865E6C676}"/>
              </a:ext>
            </a:extLst>
          </p:cNvPr>
          <p:cNvSpPr txBox="1"/>
          <p:nvPr/>
        </p:nvSpPr>
        <p:spPr>
          <a:xfrm>
            <a:off x="4150168" y="1414139"/>
            <a:ext cx="1769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Phosphate Rock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E7B79F-AD3D-A921-A8F0-477ADEF78B51}"/>
              </a:ext>
            </a:extLst>
          </p:cNvPr>
          <p:cNvSpPr txBox="1"/>
          <p:nvPr/>
        </p:nvSpPr>
        <p:spPr>
          <a:xfrm>
            <a:off x="6560092" y="1414139"/>
            <a:ext cx="1840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Chlorine / Hydrogen Gas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D54FD5-9C66-27D6-31BE-2F44D2075658}"/>
              </a:ext>
            </a:extLst>
          </p:cNvPr>
          <p:cNvSpPr txBox="1"/>
          <p:nvPr/>
        </p:nvSpPr>
        <p:spPr>
          <a:xfrm>
            <a:off x="9594469" y="1414138"/>
            <a:ext cx="1160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Potash Source</a:t>
            </a:r>
          </a:p>
        </p:txBody>
      </p:sp>
      <p:pic>
        <p:nvPicPr>
          <p:cNvPr id="21" name="Picture 20" descr="A green logo with a black background&#10;&#10;Description automatically generated">
            <a:extLst>
              <a:ext uri="{FF2B5EF4-FFF2-40B4-BE49-F238E27FC236}">
                <a16:creationId xmlns:a16="http://schemas.microsoft.com/office/drawing/2014/main" id="{C16F487D-4BF2-27BC-35FD-DAD51DD2E68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2" y="2005948"/>
            <a:ext cx="1127284" cy="4114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 descr="A green logo with black background&#10;&#10;Description automatically generated">
            <a:extLst>
              <a:ext uri="{FF2B5EF4-FFF2-40B4-BE49-F238E27FC236}">
                <a16:creationId xmlns:a16="http://schemas.microsoft.com/office/drawing/2014/main" id="{AE5E1951-7C18-6391-F620-3FCFD04537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05" y="2005948"/>
            <a:ext cx="1160394" cy="414741"/>
          </a:xfrm>
          <a:prstGeom prst="rect">
            <a:avLst/>
          </a:prstGeom>
        </p:spPr>
      </p:pic>
      <p:pic>
        <p:nvPicPr>
          <p:cNvPr id="25" name="Picture 24" descr="A green and black logo&#10;&#10;Description automatically generated">
            <a:extLst>
              <a:ext uri="{FF2B5EF4-FFF2-40B4-BE49-F238E27FC236}">
                <a16:creationId xmlns:a16="http://schemas.microsoft.com/office/drawing/2014/main" id="{ACEEBA7F-BA1F-7CD1-C62A-A9458962E2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86" y="3423282"/>
            <a:ext cx="1050113" cy="376649"/>
          </a:xfrm>
          <a:prstGeom prst="rect">
            <a:avLst/>
          </a:prstGeom>
        </p:spPr>
      </p:pic>
      <p:pic>
        <p:nvPicPr>
          <p:cNvPr id="27" name="Picture 26" descr="A yellow and black building&#10;&#10;Description automatically generated">
            <a:extLst>
              <a:ext uri="{FF2B5EF4-FFF2-40B4-BE49-F238E27FC236}">
                <a16:creationId xmlns:a16="http://schemas.microsoft.com/office/drawing/2014/main" id="{E99A3B6D-6945-CCDC-07E6-7B005B3708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12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434" y="3267075"/>
            <a:ext cx="984461" cy="532856"/>
          </a:xfrm>
          <a:prstGeom prst="rect">
            <a:avLst/>
          </a:prstGeom>
        </p:spPr>
      </p:pic>
      <p:pic>
        <p:nvPicPr>
          <p:cNvPr id="29" name="Picture 28" descr="A black and white image of a factory&#10;&#10;Description automatically generated">
            <a:extLst>
              <a:ext uri="{FF2B5EF4-FFF2-40B4-BE49-F238E27FC236}">
                <a16:creationId xmlns:a16="http://schemas.microsoft.com/office/drawing/2014/main" id="{9DC47FE3-874B-05FB-C9A0-665ECEA721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12" y="1633115"/>
            <a:ext cx="1022784" cy="1022784"/>
          </a:xfrm>
          <a:prstGeom prst="rect">
            <a:avLst/>
          </a:prstGeom>
        </p:spPr>
      </p:pic>
      <p:pic>
        <p:nvPicPr>
          <p:cNvPr id="31" name="Picture 30" descr="A grey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270EB09-2CFD-E3F4-8FF5-C72D1E61A1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50" y="2005948"/>
            <a:ext cx="1083014" cy="4114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7576182-5916-A400-9262-06B8F8136513}"/>
              </a:ext>
            </a:extLst>
          </p:cNvPr>
          <p:cNvSpPr txBox="1"/>
          <p:nvPr/>
        </p:nvSpPr>
        <p:spPr>
          <a:xfrm>
            <a:off x="436274" y="2417911"/>
            <a:ext cx="1160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Ammonia Plant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E763BB-4D24-3BC6-5337-5EAF5F2FC4E3}"/>
              </a:ext>
            </a:extLst>
          </p:cNvPr>
          <p:cNvSpPr txBox="1"/>
          <p:nvPr/>
        </p:nvSpPr>
        <p:spPr>
          <a:xfrm>
            <a:off x="2088411" y="2417911"/>
            <a:ext cx="14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Sulfuric Acid Plant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AA90C6-B7ED-D5A3-3472-1D745C7B6EA3}"/>
              </a:ext>
            </a:extLst>
          </p:cNvPr>
          <p:cNvSpPr txBox="1"/>
          <p:nvPr/>
        </p:nvSpPr>
        <p:spPr>
          <a:xfrm>
            <a:off x="4312108" y="2417911"/>
            <a:ext cx="1474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Rock Grinding Plant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B87FC9-8787-2047-39C9-CEB522AFD0B4}"/>
              </a:ext>
            </a:extLst>
          </p:cNvPr>
          <p:cNvSpPr txBox="1"/>
          <p:nvPr/>
        </p:nvSpPr>
        <p:spPr>
          <a:xfrm>
            <a:off x="6604933" y="2417911"/>
            <a:ext cx="162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Hydrochloric Acid Plant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C2C0151-0520-5F05-4801-6C312E77B3EF}"/>
              </a:ext>
            </a:extLst>
          </p:cNvPr>
          <p:cNvCxnSpPr/>
          <p:nvPr/>
        </p:nvCxnSpPr>
        <p:spPr>
          <a:xfrm>
            <a:off x="1107827" y="1703886"/>
            <a:ext cx="0" cy="2642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B88E1B8-9106-D949-AAEA-84E5A502D118}"/>
              </a:ext>
            </a:extLst>
          </p:cNvPr>
          <p:cNvCxnSpPr/>
          <p:nvPr/>
        </p:nvCxnSpPr>
        <p:spPr>
          <a:xfrm>
            <a:off x="2811310" y="1703885"/>
            <a:ext cx="0" cy="2642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1DD1F0-79DC-7651-52C1-09D1988F603C}"/>
              </a:ext>
            </a:extLst>
          </p:cNvPr>
          <p:cNvCxnSpPr/>
          <p:nvPr/>
        </p:nvCxnSpPr>
        <p:spPr>
          <a:xfrm>
            <a:off x="5034966" y="1703884"/>
            <a:ext cx="0" cy="2642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5662240-5ABB-9D89-D601-9C83DB90CB1E}"/>
              </a:ext>
            </a:extLst>
          </p:cNvPr>
          <p:cNvCxnSpPr/>
          <p:nvPr/>
        </p:nvCxnSpPr>
        <p:spPr>
          <a:xfrm>
            <a:off x="7430866" y="1703884"/>
            <a:ext cx="0" cy="2642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14736C8-3B2C-91C6-DD7A-FDA2FF92E41F}"/>
              </a:ext>
            </a:extLst>
          </p:cNvPr>
          <p:cNvCxnSpPr>
            <a:cxnSpLocks/>
          </p:cNvCxnSpPr>
          <p:nvPr/>
        </p:nvCxnSpPr>
        <p:spPr>
          <a:xfrm>
            <a:off x="10237460" y="1703884"/>
            <a:ext cx="0" cy="16445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AB41E3A-384E-4356-DF9F-0C367CC7A172}"/>
              </a:ext>
            </a:extLst>
          </p:cNvPr>
          <p:cNvCxnSpPr>
            <a:cxnSpLocks/>
          </p:cNvCxnSpPr>
          <p:nvPr/>
        </p:nvCxnSpPr>
        <p:spPr>
          <a:xfrm>
            <a:off x="1107827" y="2725688"/>
            <a:ext cx="0" cy="5413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416457C-B96E-54C0-0591-DB56F3E7ACAF}"/>
              </a:ext>
            </a:extLst>
          </p:cNvPr>
          <p:cNvSpPr txBox="1"/>
          <p:nvPr/>
        </p:nvSpPr>
        <p:spPr>
          <a:xfrm>
            <a:off x="367934" y="3797754"/>
            <a:ext cx="132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Nitric Acid Plant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B037179-349C-08CE-17D8-B9DB9B957711}"/>
              </a:ext>
            </a:extLst>
          </p:cNvPr>
          <p:cNvSpPr txBox="1"/>
          <p:nvPr/>
        </p:nvSpPr>
        <p:spPr>
          <a:xfrm>
            <a:off x="4312108" y="3762104"/>
            <a:ext cx="154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Phosphoric</a:t>
            </a:r>
            <a:r>
              <a:rPr lang="en-US" sz="1800" b="1" i="0" u="none" strike="noStrike" baseline="0" dirty="0">
                <a:solidFill>
                  <a:srgbClr val="58595B"/>
                </a:solidFill>
                <a:latin typeface="TheSansVeolia-W7Bold"/>
              </a:rPr>
              <a:t> </a:t>
            </a:r>
            <a:r>
              <a:rPr lang="en-US" sz="1400" b="1" dirty="0">
                <a:latin typeface="Agency FB" panose="020B0503020202020204" pitchFamily="34" charset="0"/>
              </a:rPr>
              <a:t>Acid Plant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2E8F99-B1F2-12B3-A69F-B7F70D9B92F6}"/>
              </a:ext>
            </a:extLst>
          </p:cNvPr>
          <p:cNvSpPr txBox="1"/>
          <p:nvPr/>
        </p:nvSpPr>
        <p:spPr>
          <a:xfrm>
            <a:off x="9217896" y="3762104"/>
            <a:ext cx="1731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Potassium Chloride Plant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0DE112-23F4-2D01-62A9-A26DDF9B2E56}"/>
              </a:ext>
            </a:extLst>
          </p:cNvPr>
          <p:cNvSpPr txBox="1"/>
          <p:nvPr/>
        </p:nvSpPr>
        <p:spPr>
          <a:xfrm>
            <a:off x="527236" y="4539916"/>
            <a:ext cx="908255" cy="430887"/>
          </a:xfrm>
          <a:prstGeom prst="rect">
            <a:avLst/>
          </a:prstGeom>
          <a:solidFill>
            <a:srgbClr val="99B8D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Ammonium Nitrate Plant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907EDF-CC18-2284-B785-A0DD670C436E}"/>
              </a:ext>
            </a:extLst>
          </p:cNvPr>
          <p:cNvSpPr txBox="1"/>
          <p:nvPr/>
        </p:nvSpPr>
        <p:spPr>
          <a:xfrm>
            <a:off x="1596668" y="4539916"/>
            <a:ext cx="908255" cy="430887"/>
          </a:xfrm>
          <a:prstGeom prst="rect">
            <a:avLst/>
          </a:prstGeom>
          <a:solidFill>
            <a:srgbClr val="99B8D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Ammonium</a:t>
            </a:r>
          </a:p>
          <a:p>
            <a:pPr algn="ctr"/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Sulfate Plant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49F1AE0-3CAE-B984-6623-278F0D64D800}"/>
              </a:ext>
            </a:extLst>
          </p:cNvPr>
          <p:cNvCxnSpPr>
            <a:cxnSpLocks/>
          </p:cNvCxnSpPr>
          <p:nvPr/>
        </p:nvCxnSpPr>
        <p:spPr>
          <a:xfrm>
            <a:off x="1117840" y="4100658"/>
            <a:ext cx="0" cy="3309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53A671D-ED8E-E4C4-E2EE-4661E93CD649}"/>
              </a:ext>
            </a:extLst>
          </p:cNvPr>
          <p:cNvCxnSpPr>
            <a:cxnSpLocks/>
          </p:cNvCxnSpPr>
          <p:nvPr/>
        </p:nvCxnSpPr>
        <p:spPr>
          <a:xfrm>
            <a:off x="1107827" y="5093788"/>
            <a:ext cx="0" cy="7155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22CE184-E835-E483-E0B0-FEFC56DEF758}"/>
              </a:ext>
            </a:extLst>
          </p:cNvPr>
          <p:cNvSpPr txBox="1"/>
          <p:nvPr/>
        </p:nvSpPr>
        <p:spPr>
          <a:xfrm>
            <a:off x="4457006" y="4539916"/>
            <a:ext cx="1160394" cy="430887"/>
          </a:xfrm>
          <a:prstGeom prst="rect">
            <a:avLst/>
          </a:prstGeom>
          <a:solidFill>
            <a:srgbClr val="8DC74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Phosphoric Acid</a:t>
            </a:r>
          </a:p>
          <a:p>
            <a:pPr algn="ctr"/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Purification Plant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0BEE20-6D84-E399-E5D6-85C2357A5205}"/>
              </a:ext>
            </a:extLst>
          </p:cNvPr>
          <p:cNvSpPr txBox="1"/>
          <p:nvPr/>
        </p:nvSpPr>
        <p:spPr>
          <a:xfrm>
            <a:off x="5966338" y="4528038"/>
            <a:ext cx="908255" cy="430887"/>
          </a:xfrm>
          <a:prstGeom prst="rect">
            <a:avLst/>
          </a:prstGeom>
          <a:solidFill>
            <a:srgbClr val="8DC74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Phosphoric</a:t>
            </a:r>
          </a:p>
          <a:p>
            <a:pPr algn="ctr"/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Acid Plant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23BBB9A-34A6-39CF-F722-E74202A867D9}"/>
              </a:ext>
            </a:extLst>
          </p:cNvPr>
          <p:cNvSpPr txBox="1"/>
          <p:nvPr/>
        </p:nvSpPr>
        <p:spPr>
          <a:xfrm>
            <a:off x="7223531" y="4539915"/>
            <a:ext cx="1119876" cy="430887"/>
          </a:xfrm>
          <a:prstGeom prst="rect">
            <a:avLst/>
          </a:prstGeom>
          <a:solidFill>
            <a:srgbClr val="8DC74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Di-Calcium </a:t>
            </a:r>
          </a:p>
          <a:p>
            <a:pPr algn="ctr"/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Phosphate Plant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0CC97F7-B1E4-136D-676D-5410A63B898F}"/>
              </a:ext>
            </a:extLst>
          </p:cNvPr>
          <p:cNvSpPr txBox="1"/>
          <p:nvPr/>
        </p:nvSpPr>
        <p:spPr>
          <a:xfrm>
            <a:off x="8828207" y="4539915"/>
            <a:ext cx="1119875" cy="430887"/>
          </a:xfrm>
          <a:prstGeom prst="rect">
            <a:avLst/>
          </a:prstGeom>
          <a:gradFill>
            <a:gsLst>
              <a:gs pos="50000">
                <a:srgbClr val="8CC63F"/>
              </a:gs>
              <a:gs pos="50000">
                <a:srgbClr val="FEF602"/>
              </a:gs>
            </a:gsLst>
            <a:lin ang="0" scaled="0"/>
          </a:gra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Potassium</a:t>
            </a:r>
          </a:p>
          <a:p>
            <a:pPr algn="ctr"/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Phosphate Plant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4DE6C6-F18F-F657-72C0-6FEF87B9EC2F}"/>
              </a:ext>
            </a:extLst>
          </p:cNvPr>
          <p:cNvSpPr txBox="1"/>
          <p:nvPr/>
        </p:nvSpPr>
        <p:spPr>
          <a:xfrm>
            <a:off x="10113578" y="4539915"/>
            <a:ext cx="858278" cy="430887"/>
          </a:xfrm>
          <a:prstGeom prst="rect">
            <a:avLst/>
          </a:prstGeom>
          <a:solidFill>
            <a:srgbClr val="FEF60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Conversion</a:t>
            </a:r>
          </a:p>
          <a:p>
            <a:pPr algn="ctr"/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Plant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1800CC-3926-DF9C-8F31-800464699236}"/>
              </a:ext>
            </a:extLst>
          </p:cNvPr>
          <p:cNvSpPr txBox="1"/>
          <p:nvPr/>
        </p:nvSpPr>
        <p:spPr>
          <a:xfrm>
            <a:off x="11059126" y="4548710"/>
            <a:ext cx="908256" cy="430887"/>
          </a:xfrm>
          <a:prstGeom prst="rect">
            <a:avLst/>
          </a:prstGeom>
          <a:gradFill>
            <a:gsLst>
              <a:gs pos="50000">
                <a:srgbClr val="FEF601"/>
              </a:gs>
              <a:gs pos="50000">
                <a:srgbClr val="99B8D3"/>
              </a:gs>
            </a:gsLst>
            <a:lin ang="0" scaled="0"/>
          </a:gra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Potassium</a:t>
            </a:r>
          </a:p>
          <a:p>
            <a:pPr algn="ctr"/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Nitrate Plant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75ED0-9107-E6A5-8645-FDEFF1D0F24B}"/>
              </a:ext>
            </a:extLst>
          </p:cNvPr>
          <p:cNvSpPr txBox="1"/>
          <p:nvPr/>
        </p:nvSpPr>
        <p:spPr>
          <a:xfrm>
            <a:off x="520219" y="5863550"/>
            <a:ext cx="722792" cy="369332"/>
          </a:xfrm>
          <a:prstGeom prst="rect">
            <a:avLst/>
          </a:prstGeom>
          <a:solidFill>
            <a:srgbClr val="99B8D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Ammonium</a:t>
            </a:r>
          </a:p>
          <a:p>
            <a:pPr algn="ctr"/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Nitrate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604F7F-38EB-8035-1C28-20E5C57EB146}"/>
              </a:ext>
            </a:extLst>
          </p:cNvPr>
          <p:cNvSpPr txBox="1"/>
          <p:nvPr/>
        </p:nvSpPr>
        <p:spPr>
          <a:xfrm>
            <a:off x="6665119" y="5864317"/>
            <a:ext cx="929642" cy="369332"/>
          </a:xfrm>
          <a:prstGeom prst="rect">
            <a:avLst/>
          </a:prstGeom>
          <a:solidFill>
            <a:srgbClr val="8CC63F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Phosphoric</a:t>
            </a:r>
          </a:p>
          <a:p>
            <a:pPr algn="ctr"/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Acid Tech/Food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461B6B-687A-EE7D-03B4-829CF570A339}"/>
              </a:ext>
            </a:extLst>
          </p:cNvPr>
          <p:cNvSpPr txBox="1"/>
          <p:nvPr/>
        </p:nvSpPr>
        <p:spPr>
          <a:xfrm>
            <a:off x="9834057" y="5868398"/>
            <a:ext cx="660695" cy="369332"/>
          </a:xfrm>
          <a:prstGeom prst="rect">
            <a:avLst/>
          </a:prstGeom>
          <a:solidFill>
            <a:srgbClr val="FEF60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Potassium</a:t>
            </a:r>
          </a:p>
          <a:p>
            <a:pPr algn="ctr"/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Chloride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A519E4-02C1-5161-AAE1-986A4E086121}"/>
              </a:ext>
            </a:extLst>
          </p:cNvPr>
          <p:cNvSpPr txBox="1"/>
          <p:nvPr/>
        </p:nvSpPr>
        <p:spPr>
          <a:xfrm>
            <a:off x="9083263" y="5873744"/>
            <a:ext cx="677547" cy="415498"/>
          </a:xfrm>
          <a:prstGeom prst="rect">
            <a:avLst/>
          </a:prstGeom>
          <a:gradFill>
            <a:gsLst>
              <a:gs pos="50000">
                <a:srgbClr val="8CC63F"/>
              </a:gs>
              <a:gs pos="50000">
                <a:srgbClr val="FEF601"/>
              </a:gs>
            </a:gsLst>
            <a:lin ang="0" scaled="0"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MKP</a:t>
            </a:r>
            <a:endParaRPr lang="en-US" sz="9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endParaRPr lang="en-US" sz="9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9B4A4C5-5589-C71E-F8B3-098DAD2E7469}"/>
              </a:ext>
            </a:extLst>
          </p:cNvPr>
          <p:cNvSpPr txBox="1"/>
          <p:nvPr/>
        </p:nvSpPr>
        <p:spPr>
          <a:xfrm>
            <a:off x="8313302" y="5873744"/>
            <a:ext cx="722792" cy="415498"/>
          </a:xfrm>
          <a:prstGeom prst="rect">
            <a:avLst/>
          </a:prstGeom>
          <a:solidFill>
            <a:srgbClr val="8CC63F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DCP</a:t>
            </a:r>
            <a:endParaRPr lang="en-GB" sz="9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endParaRPr lang="en-US" sz="9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3D99CD4-E567-20DF-97F1-D167AE05540C}"/>
              </a:ext>
            </a:extLst>
          </p:cNvPr>
          <p:cNvSpPr txBox="1"/>
          <p:nvPr/>
        </p:nvSpPr>
        <p:spPr>
          <a:xfrm>
            <a:off x="7650151" y="5870990"/>
            <a:ext cx="589903" cy="369332"/>
          </a:xfrm>
          <a:prstGeom prst="rect">
            <a:avLst/>
          </a:prstGeom>
          <a:solidFill>
            <a:srgbClr val="8CC63F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Calcium</a:t>
            </a:r>
          </a:p>
          <a:p>
            <a:pPr algn="ctr"/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Chloride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A9B0248-991C-4AC3-4B38-FE689BA016CB}"/>
              </a:ext>
            </a:extLst>
          </p:cNvPr>
          <p:cNvSpPr txBox="1"/>
          <p:nvPr/>
        </p:nvSpPr>
        <p:spPr>
          <a:xfrm>
            <a:off x="4846986" y="5869987"/>
            <a:ext cx="892118" cy="230832"/>
          </a:xfrm>
          <a:prstGeom prst="rect">
            <a:avLst/>
          </a:prstGeom>
          <a:solidFill>
            <a:srgbClr val="8CC63F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DAP / MAP</a:t>
            </a:r>
            <a:endParaRPr lang="en-US" sz="9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46D1DCB-30AB-C651-46F7-042B9711A0C1}"/>
              </a:ext>
            </a:extLst>
          </p:cNvPr>
          <p:cNvSpPr txBox="1"/>
          <p:nvPr/>
        </p:nvSpPr>
        <p:spPr>
          <a:xfrm>
            <a:off x="2058441" y="5859391"/>
            <a:ext cx="722792" cy="369332"/>
          </a:xfrm>
          <a:prstGeom prst="rect">
            <a:avLst/>
          </a:prstGeom>
          <a:gradFill>
            <a:gsLst>
              <a:gs pos="50000">
                <a:srgbClr val="99B8D3"/>
              </a:gs>
              <a:gs pos="50000">
                <a:srgbClr val="8DC740"/>
              </a:gs>
            </a:gsLst>
            <a:lin ang="0" scaled="0"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NPs</a:t>
            </a:r>
          </a:p>
          <a:p>
            <a:pPr algn="ctr"/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Granules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262024E-A7C7-FDED-1494-A6A2C098ACBF}"/>
              </a:ext>
            </a:extLst>
          </p:cNvPr>
          <p:cNvSpPr txBox="1"/>
          <p:nvPr/>
        </p:nvSpPr>
        <p:spPr>
          <a:xfrm>
            <a:off x="3699443" y="5868398"/>
            <a:ext cx="1061498" cy="276999"/>
          </a:xfrm>
          <a:prstGeom prst="rect">
            <a:avLst/>
          </a:prstGeom>
          <a:solidFill>
            <a:srgbClr val="8CC63F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SP / TSP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84F9250-75BA-B27D-4B1B-A29661AC4082}"/>
              </a:ext>
            </a:extLst>
          </p:cNvPr>
          <p:cNvSpPr txBox="1"/>
          <p:nvPr/>
        </p:nvSpPr>
        <p:spPr>
          <a:xfrm>
            <a:off x="1293653" y="5863550"/>
            <a:ext cx="722792" cy="369332"/>
          </a:xfrm>
          <a:prstGeom prst="rect">
            <a:avLst/>
          </a:prstGeom>
          <a:solidFill>
            <a:srgbClr val="99B8D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Ammonium</a:t>
            </a:r>
          </a:p>
          <a:p>
            <a:pPr algn="ctr"/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Sulfate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4F2988-CA9E-F511-B1FE-295B54D218A0}"/>
              </a:ext>
            </a:extLst>
          </p:cNvPr>
          <p:cNvSpPr txBox="1"/>
          <p:nvPr/>
        </p:nvSpPr>
        <p:spPr>
          <a:xfrm>
            <a:off x="10567999" y="5868398"/>
            <a:ext cx="660695" cy="369332"/>
          </a:xfrm>
          <a:prstGeom prst="rect">
            <a:avLst/>
          </a:prstGeom>
          <a:solidFill>
            <a:srgbClr val="FEF60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Potassium</a:t>
            </a:r>
          </a:p>
          <a:p>
            <a:pPr algn="ctr"/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Sulfate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8010DCC-966D-9A4B-7D93-DFE4341FAC52}"/>
              </a:ext>
            </a:extLst>
          </p:cNvPr>
          <p:cNvSpPr txBox="1"/>
          <p:nvPr/>
        </p:nvSpPr>
        <p:spPr>
          <a:xfrm>
            <a:off x="11284084" y="5859391"/>
            <a:ext cx="683298" cy="369332"/>
          </a:xfrm>
          <a:prstGeom prst="rect">
            <a:avLst/>
          </a:prstGeom>
          <a:gradFill>
            <a:gsLst>
              <a:gs pos="50000">
                <a:srgbClr val="FEF601"/>
              </a:gs>
              <a:gs pos="50000">
                <a:srgbClr val="99B8D3"/>
              </a:gs>
            </a:gsLst>
            <a:lin ang="0" scaled="0"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Potassium</a:t>
            </a:r>
          </a:p>
          <a:p>
            <a:pPr algn="ctr"/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Nitrate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E9156F-9AD9-245E-6367-9176D68BC707}"/>
              </a:ext>
            </a:extLst>
          </p:cNvPr>
          <p:cNvSpPr txBox="1"/>
          <p:nvPr/>
        </p:nvSpPr>
        <p:spPr>
          <a:xfrm>
            <a:off x="5819488" y="5868398"/>
            <a:ext cx="722792" cy="369332"/>
          </a:xfrm>
          <a:prstGeom prst="rect">
            <a:avLst/>
          </a:prstGeom>
          <a:gradFill>
            <a:gsLst>
              <a:gs pos="30000">
                <a:srgbClr val="99B8D3"/>
              </a:gs>
              <a:gs pos="30000">
                <a:srgbClr val="8EC841"/>
              </a:gs>
              <a:gs pos="75000">
                <a:srgbClr val="8CC63F"/>
              </a:gs>
              <a:gs pos="76000">
                <a:srgbClr val="FEF602"/>
              </a:gs>
            </a:gsLst>
            <a:lin ang="0" scaled="0"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NPK</a:t>
            </a:r>
          </a:p>
        </p:txBody>
      </p:sp>
      <p:pic>
        <p:nvPicPr>
          <p:cNvPr id="72" name="Picture 71" descr="A green logo with a black background&#10;&#10;Description automatically generated">
            <a:extLst>
              <a:ext uri="{FF2B5EF4-FFF2-40B4-BE49-F238E27FC236}">
                <a16:creationId xmlns:a16="http://schemas.microsoft.com/office/drawing/2014/main" id="{B810A2D5-15CF-CA57-C6F0-C6632C7BE54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4" y="3350624"/>
            <a:ext cx="1127284" cy="41148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BECE406-461E-065D-4401-265C47137A6F}"/>
              </a:ext>
            </a:extLst>
          </p:cNvPr>
          <p:cNvCxnSpPr>
            <a:cxnSpLocks/>
          </p:cNvCxnSpPr>
          <p:nvPr/>
        </p:nvCxnSpPr>
        <p:spPr>
          <a:xfrm>
            <a:off x="1688024" y="4970802"/>
            <a:ext cx="0" cy="8385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BCE1F0B5-81E8-6E87-6A01-BEA9B4FE96F7}"/>
              </a:ext>
            </a:extLst>
          </p:cNvPr>
          <p:cNvCxnSpPr/>
          <p:nvPr/>
        </p:nvCxnSpPr>
        <p:spPr>
          <a:xfrm rot="16200000" flipH="1">
            <a:off x="585405" y="3425419"/>
            <a:ext cx="1625040" cy="580197"/>
          </a:xfrm>
          <a:prstGeom prst="bentConnector3">
            <a:avLst>
              <a:gd name="adj1" fmla="val 574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D228CAC0-4636-2F20-DE2B-00B1007B3873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1035123" y="4233747"/>
            <a:ext cx="10478131" cy="314963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549BA6E-1AB0-112C-8FFE-C39B384AB10F}"/>
              </a:ext>
            </a:extLst>
          </p:cNvPr>
          <p:cNvCxnSpPr>
            <a:cxnSpLocks/>
          </p:cNvCxnSpPr>
          <p:nvPr/>
        </p:nvCxnSpPr>
        <p:spPr>
          <a:xfrm>
            <a:off x="2614554" y="2724289"/>
            <a:ext cx="0" cy="30836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17CB389-54D1-5586-D9FB-87EA8EF737F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0874" y="3698111"/>
            <a:ext cx="2795075" cy="1424601"/>
          </a:xfrm>
          <a:prstGeom prst="bentConnector3">
            <a:avLst>
              <a:gd name="adj1" fmla="val -184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1CED585-EF69-A99C-8F59-85F23542DD6E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5082474" y="2770871"/>
            <a:ext cx="9869" cy="6524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3E140F9-D1C8-3E36-90A0-A6CEC0B62A44}"/>
              </a:ext>
            </a:extLst>
          </p:cNvPr>
          <p:cNvCxnSpPr>
            <a:cxnSpLocks/>
          </p:cNvCxnSpPr>
          <p:nvPr/>
        </p:nvCxnSpPr>
        <p:spPr>
          <a:xfrm>
            <a:off x="5104174" y="4086026"/>
            <a:ext cx="4935" cy="3842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EA0D2D64-D8A7-7D21-E643-9323950ECBD0}"/>
              </a:ext>
            </a:extLst>
          </p:cNvPr>
          <p:cNvCxnSpPr/>
          <p:nvPr/>
        </p:nvCxnSpPr>
        <p:spPr>
          <a:xfrm rot="5400000">
            <a:off x="3372893" y="4263980"/>
            <a:ext cx="850392" cy="22402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9D26D487-C697-BB49-4BAD-E77532568AA4}"/>
              </a:ext>
            </a:extLst>
          </p:cNvPr>
          <p:cNvCxnSpPr>
            <a:cxnSpLocks/>
          </p:cNvCxnSpPr>
          <p:nvPr/>
        </p:nvCxnSpPr>
        <p:spPr>
          <a:xfrm>
            <a:off x="2614554" y="3012874"/>
            <a:ext cx="8334436" cy="1462999"/>
          </a:xfrm>
          <a:prstGeom prst="bentConnector3">
            <a:avLst>
              <a:gd name="adj1" fmla="val 99981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7F609062-0349-DAE8-14D7-99F57E3C521C}"/>
              </a:ext>
            </a:extLst>
          </p:cNvPr>
          <p:cNvCxnSpPr/>
          <p:nvPr/>
        </p:nvCxnSpPr>
        <p:spPr>
          <a:xfrm rot="16200000" flipH="1">
            <a:off x="3645709" y="3164162"/>
            <a:ext cx="818779" cy="514019"/>
          </a:xfrm>
          <a:prstGeom prst="bentConnector3">
            <a:avLst>
              <a:gd name="adj1" fmla="val 998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or: Elbow 132">
            <a:extLst>
              <a:ext uri="{FF2B5EF4-FFF2-40B4-BE49-F238E27FC236}">
                <a16:creationId xmlns:a16="http://schemas.microsoft.com/office/drawing/2014/main" id="{F3A50749-83A6-FA5C-A45B-36EE5669F5B9}"/>
              </a:ext>
            </a:extLst>
          </p:cNvPr>
          <p:cNvCxnSpPr>
            <a:cxnSpLocks/>
          </p:cNvCxnSpPr>
          <p:nvPr/>
        </p:nvCxnSpPr>
        <p:spPr>
          <a:xfrm rot="5400000">
            <a:off x="8046752" y="3350193"/>
            <a:ext cx="828000" cy="4068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or: Elbow 144">
            <a:extLst>
              <a:ext uri="{FF2B5EF4-FFF2-40B4-BE49-F238E27FC236}">
                <a16:creationId xmlns:a16="http://schemas.microsoft.com/office/drawing/2014/main" id="{D16D61EA-068E-7F6F-2364-538F5AE399AA}"/>
              </a:ext>
            </a:extLst>
          </p:cNvPr>
          <p:cNvCxnSpPr>
            <a:stCxn id="35" idx="2"/>
          </p:cNvCxnSpPr>
          <p:nvPr/>
        </p:nvCxnSpPr>
        <p:spPr>
          <a:xfrm rot="5400000">
            <a:off x="6020077" y="3072531"/>
            <a:ext cx="1744570" cy="1050884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DC5521C9-5F2D-CF86-FE55-9885933657FA}"/>
              </a:ext>
            </a:extLst>
          </p:cNvPr>
          <p:cNvCxnSpPr>
            <a:cxnSpLocks/>
          </p:cNvCxnSpPr>
          <p:nvPr/>
        </p:nvCxnSpPr>
        <p:spPr>
          <a:xfrm>
            <a:off x="7417803" y="3556364"/>
            <a:ext cx="10015" cy="9138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id="{EBF32B0B-C295-A200-4769-7C9677C8C94F}"/>
              </a:ext>
            </a:extLst>
          </p:cNvPr>
          <p:cNvCxnSpPr/>
          <p:nvPr/>
        </p:nvCxnSpPr>
        <p:spPr>
          <a:xfrm>
            <a:off x="5104174" y="3186545"/>
            <a:ext cx="3931920" cy="1280160"/>
          </a:xfrm>
          <a:prstGeom prst="bentConnector3">
            <a:avLst>
              <a:gd name="adj1" fmla="val 1000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F63CBDA-D848-5584-3EA2-5C4D8ED18479}"/>
              </a:ext>
            </a:extLst>
          </p:cNvPr>
          <p:cNvCxnSpPr/>
          <p:nvPr/>
        </p:nvCxnSpPr>
        <p:spPr>
          <a:xfrm>
            <a:off x="6108019" y="3175464"/>
            <a:ext cx="0" cy="131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AF35A15-6157-E515-7FD8-B2E801C79D49}"/>
              </a:ext>
            </a:extLst>
          </p:cNvPr>
          <p:cNvCxnSpPr/>
          <p:nvPr/>
        </p:nvCxnSpPr>
        <p:spPr>
          <a:xfrm>
            <a:off x="7809343" y="3186545"/>
            <a:ext cx="0" cy="131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489F3D0E-A101-5E6E-04D3-FD8037FCFC3E}"/>
              </a:ext>
            </a:extLst>
          </p:cNvPr>
          <p:cNvCxnSpPr/>
          <p:nvPr/>
        </p:nvCxnSpPr>
        <p:spPr>
          <a:xfrm rot="10800000" flipV="1">
            <a:off x="9217896" y="4313381"/>
            <a:ext cx="2170540" cy="162491"/>
          </a:xfrm>
          <a:prstGeom prst="bentConnector3">
            <a:avLst>
              <a:gd name="adj1" fmla="val 9978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CB118804-CEBD-0C5C-CBF3-274032FB7506}"/>
              </a:ext>
            </a:extLst>
          </p:cNvPr>
          <p:cNvCxnSpPr/>
          <p:nvPr/>
        </p:nvCxnSpPr>
        <p:spPr>
          <a:xfrm>
            <a:off x="11388436" y="4310051"/>
            <a:ext cx="0" cy="241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46B534B8-70FD-E914-DF3C-26731C87AF24}"/>
              </a:ext>
            </a:extLst>
          </p:cNvPr>
          <p:cNvCxnSpPr/>
          <p:nvPr/>
        </p:nvCxnSpPr>
        <p:spPr>
          <a:xfrm>
            <a:off x="10561781" y="4310885"/>
            <a:ext cx="0" cy="241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0E553CA1-83CD-5A4E-3D35-7F30F195CFC0}"/>
              </a:ext>
            </a:extLst>
          </p:cNvPr>
          <p:cNvCxnSpPr/>
          <p:nvPr/>
        </p:nvCxnSpPr>
        <p:spPr>
          <a:xfrm>
            <a:off x="10122814" y="4086026"/>
            <a:ext cx="0" cy="241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B14065A-4A23-BCA8-BAC3-C7BD4D491FCC}"/>
              </a:ext>
            </a:extLst>
          </p:cNvPr>
          <p:cNvCxnSpPr>
            <a:cxnSpLocks/>
          </p:cNvCxnSpPr>
          <p:nvPr/>
        </p:nvCxnSpPr>
        <p:spPr>
          <a:xfrm>
            <a:off x="9985025" y="4327416"/>
            <a:ext cx="0" cy="1466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C15AA5A1-EC0A-67A5-E625-8EDDF5F790EB}"/>
              </a:ext>
            </a:extLst>
          </p:cNvPr>
          <p:cNvCxnSpPr>
            <a:cxnSpLocks/>
          </p:cNvCxnSpPr>
          <p:nvPr/>
        </p:nvCxnSpPr>
        <p:spPr>
          <a:xfrm>
            <a:off x="10754863" y="5008858"/>
            <a:ext cx="0" cy="816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EBC9F526-A3A0-09AC-F4FE-BCA62F4623C0}"/>
              </a:ext>
            </a:extLst>
          </p:cNvPr>
          <p:cNvCxnSpPr>
            <a:cxnSpLocks/>
          </p:cNvCxnSpPr>
          <p:nvPr/>
        </p:nvCxnSpPr>
        <p:spPr>
          <a:xfrm>
            <a:off x="11623576" y="4991497"/>
            <a:ext cx="0" cy="816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6D8DFFA6-7223-D09F-1BC2-EFD774F0E2C2}"/>
              </a:ext>
            </a:extLst>
          </p:cNvPr>
          <p:cNvCxnSpPr>
            <a:cxnSpLocks/>
          </p:cNvCxnSpPr>
          <p:nvPr/>
        </p:nvCxnSpPr>
        <p:spPr>
          <a:xfrm>
            <a:off x="6781772" y="4970802"/>
            <a:ext cx="0" cy="816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or: Elbow 174">
            <a:extLst>
              <a:ext uri="{FF2B5EF4-FFF2-40B4-BE49-F238E27FC236}">
                <a16:creationId xmlns:a16="http://schemas.microsoft.com/office/drawing/2014/main" id="{64543496-57AC-FF1C-2BEA-A36A06FE46E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87772" y="4843216"/>
            <a:ext cx="612000" cy="1224000"/>
          </a:xfrm>
          <a:prstGeom prst="bentConnector3">
            <a:avLst>
              <a:gd name="adj1" fmla="val 166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2B72E664-0BB3-0A8A-E32D-55F542986A67}"/>
              </a:ext>
            </a:extLst>
          </p:cNvPr>
          <p:cNvCxnSpPr>
            <a:cxnSpLocks/>
          </p:cNvCxnSpPr>
          <p:nvPr/>
        </p:nvCxnSpPr>
        <p:spPr>
          <a:xfrm>
            <a:off x="8343407" y="4958924"/>
            <a:ext cx="0" cy="816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EC982D11-4FC3-7B5C-DB53-368E73F95CC6}"/>
              </a:ext>
            </a:extLst>
          </p:cNvPr>
          <p:cNvCxnSpPr>
            <a:cxnSpLocks/>
          </p:cNvCxnSpPr>
          <p:nvPr/>
        </p:nvCxnSpPr>
        <p:spPr>
          <a:xfrm>
            <a:off x="9388144" y="4958924"/>
            <a:ext cx="0" cy="816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397F3298-4651-95C3-A971-3D7319F79180}"/>
              </a:ext>
            </a:extLst>
          </p:cNvPr>
          <p:cNvCxnSpPr>
            <a:cxnSpLocks/>
            <a:stCxn id="62" idx="1"/>
            <a:endCxn id="61" idx="3"/>
          </p:cNvCxnSpPr>
          <p:nvPr/>
        </p:nvCxnSpPr>
        <p:spPr>
          <a:xfrm flipH="1">
            <a:off x="8343407" y="4755359"/>
            <a:ext cx="48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or: Elbow 193">
            <a:extLst>
              <a:ext uri="{FF2B5EF4-FFF2-40B4-BE49-F238E27FC236}">
                <a16:creationId xmlns:a16="http://schemas.microsoft.com/office/drawing/2014/main" id="{34A30396-3BEA-161B-B34B-D61FFA60FDA9}"/>
              </a:ext>
            </a:extLst>
          </p:cNvPr>
          <p:cNvCxnSpPr/>
          <p:nvPr/>
        </p:nvCxnSpPr>
        <p:spPr>
          <a:xfrm rot="5400000">
            <a:off x="1699298" y="3599794"/>
            <a:ext cx="1280160" cy="548640"/>
          </a:xfrm>
          <a:prstGeom prst="bentConnector3">
            <a:avLst>
              <a:gd name="adj1" fmla="val -50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4D5AE4F-A1E7-FE4A-1601-3A6E9E3BAE29}"/>
              </a:ext>
            </a:extLst>
          </p:cNvPr>
          <p:cNvSpPr txBox="1"/>
          <p:nvPr/>
        </p:nvSpPr>
        <p:spPr>
          <a:xfrm>
            <a:off x="527236" y="6379181"/>
            <a:ext cx="1144014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ptos Black" panose="020B0004020202020204" pitchFamily="34" charset="0"/>
              </a:rPr>
              <a:t>N J F C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E4B3B98-A102-E4AC-8CF9-3B2687FBD9A8}"/>
              </a:ext>
            </a:extLst>
          </p:cNvPr>
          <p:cNvCxnSpPr/>
          <p:nvPr/>
        </p:nvCxnSpPr>
        <p:spPr>
          <a:xfrm rot="16200000" flipH="1">
            <a:off x="5466119" y="4999878"/>
            <a:ext cx="828350" cy="7877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344C9C13-8483-0032-F30C-82BA7E00BCF2}"/>
              </a:ext>
            </a:extLst>
          </p:cNvPr>
          <p:cNvCxnSpPr/>
          <p:nvPr/>
        </p:nvCxnSpPr>
        <p:spPr>
          <a:xfrm rot="16200000" flipH="1">
            <a:off x="4354876" y="3988081"/>
            <a:ext cx="756000" cy="2844000"/>
          </a:xfrm>
          <a:prstGeom prst="bentConnector3">
            <a:avLst>
              <a:gd name="adj1" fmla="val 64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99E7137-9888-1B39-3712-9B8E358FDA3E}"/>
              </a:ext>
            </a:extLst>
          </p:cNvPr>
          <p:cNvSpPr txBox="1"/>
          <p:nvPr/>
        </p:nvSpPr>
        <p:spPr>
          <a:xfrm>
            <a:off x="4846986" y="6122314"/>
            <a:ext cx="892118" cy="230832"/>
          </a:xfrm>
          <a:prstGeom prst="rect">
            <a:avLst/>
          </a:prstGeom>
          <a:solidFill>
            <a:srgbClr val="8CC63F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Tech.MAP</a:t>
            </a:r>
            <a:endParaRPr lang="en-US" sz="9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433E2C0-E59D-1D1D-1625-99B9C63E139F}"/>
              </a:ext>
            </a:extLst>
          </p:cNvPr>
          <p:cNvCxnSpPr/>
          <p:nvPr/>
        </p:nvCxnSpPr>
        <p:spPr>
          <a:xfrm>
            <a:off x="5034966" y="5093788"/>
            <a:ext cx="0" cy="765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39798CC-1730-D1FC-31E7-084B35AC9E83}"/>
              </a:ext>
            </a:extLst>
          </p:cNvPr>
          <p:cNvCxnSpPr>
            <a:cxnSpLocks/>
          </p:cNvCxnSpPr>
          <p:nvPr/>
        </p:nvCxnSpPr>
        <p:spPr>
          <a:xfrm>
            <a:off x="5272208" y="4958923"/>
            <a:ext cx="0" cy="86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C986BF5-6CE0-CA7A-FD53-E74F589247F8}"/>
              </a:ext>
            </a:extLst>
          </p:cNvPr>
          <p:cNvCxnSpPr>
            <a:cxnSpLocks/>
          </p:cNvCxnSpPr>
          <p:nvPr/>
        </p:nvCxnSpPr>
        <p:spPr>
          <a:xfrm>
            <a:off x="4567286" y="4970802"/>
            <a:ext cx="0" cy="86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137D7E2A-B837-C580-5F34-57FD998CEA55}"/>
              </a:ext>
            </a:extLst>
          </p:cNvPr>
          <p:cNvCxnSpPr/>
          <p:nvPr/>
        </p:nvCxnSpPr>
        <p:spPr>
          <a:xfrm>
            <a:off x="2614554" y="4548710"/>
            <a:ext cx="1404000" cy="1260000"/>
          </a:xfrm>
          <a:prstGeom prst="bentConnector3">
            <a:avLst>
              <a:gd name="adj1" fmla="val 1001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23588D07-8840-614B-926F-0B0D90F71C50}"/>
              </a:ext>
            </a:extLst>
          </p:cNvPr>
          <p:cNvCxnSpPr>
            <a:cxnSpLocks/>
          </p:cNvCxnSpPr>
          <p:nvPr/>
        </p:nvCxnSpPr>
        <p:spPr>
          <a:xfrm rot="5400000">
            <a:off x="3156475" y="3892997"/>
            <a:ext cx="2916000" cy="936000"/>
          </a:xfrm>
          <a:prstGeom prst="bentConnector3">
            <a:avLst>
              <a:gd name="adj1" fmla="val 132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70677270-698D-AC0F-9614-974042666E67}"/>
              </a:ext>
            </a:extLst>
          </p:cNvPr>
          <p:cNvSpPr txBox="1"/>
          <p:nvPr/>
        </p:nvSpPr>
        <p:spPr>
          <a:xfrm>
            <a:off x="2867475" y="5868398"/>
            <a:ext cx="722792" cy="369332"/>
          </a:xfrm>
          <a:prstGeom prst="rect">
            <a:avLst/>
          </a:prstGeom>
          <a:solidFill>
            <a:srgbClr val="99B8D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Urea</a:t>
            </a:r>
          </a:p>
          <a:p>
            <a:pPr algn="ctr"/>
            <a:endParaRPr lang="en-US" sz="9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B7C192E5-5CC5-60C4-C4A5-F7503EA3364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6501" y="3161754"/>
            <a:ext cx="3041143" cy="2196000"/>
          </a:xfrm>
          <a:prstGeom prst="bentConnector3">
            <a:avLst>
              <a:gd name="adj1" fmla="val 53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66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4FA3-54F2-FD50-3DCB-07D1642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NPK Fertilizer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937EB-B16F-E0D4-8000-05CFC50CB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915400" cy="4186518"/>
          </a:xfrm>
        </p:spPr>
        <p:txBody>
          <a:bodyPr>
            <a:noAutofit/>
          </a:bodyPr>
          <a:lstStyle/>
          <a:p>
            <a:r>
              <a:rPr lang="en-US" dirty="0"/>
              <a:t>NPK fertilizers are compound fertilizers that contain three essential macronutrients.</a:t>
            </a: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Compound (NPK) Fertilizers</a:t>
            </a:r>
          </a:p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• Each granule contains N, P and K in a fixed ratio (e.g., 15‑15‑15).</a:t>
            </a:r>
            <a:b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• Produced by chemical granulation, melt granulation, or steam/pipe reactor routes.</a:t>
            </a:r>
            <a:b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• Allows balanced nutrition and uniform nutrient distribution to every plant</a:t>
            </a:r>
          </a:p>
          <a:p>
            <a:endParaRPr lang="en-US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Main Raw Materials in Fertilizer Production </a:t>
            </a:r>
          </a:p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• Ammonia (from natural gas or renewable H₂)</a:t>
            </a:r>
            <a:b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• Phosphoric &amp; sulfuric acid (from phosphate rock &amp; sulfur)</a:t>
            </a:r>
            <a:b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• Potash (</a:t>
            </a:r>
            <a:r>
              <a:rPr lang="en-US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KCl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K₂SO₄)</a:t>
            </a:r>
            <a:b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8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9738-BC84-2E00-1EBF-7E9E42B9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Key Advantages of NPK Fertilizer vs. Straight Fertilizers</a:t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41A61-29D6-4BA9-C687-5368E752F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/>
              <a:t>Uniform Nutrient Supply</a:t>
            </a:r>
            <a:br>
              <a:rPr lang="en-US" dirty="0"/>
            </a:br>
            <a:r>
              <a:rPr lang="en-US" dirty="0"/>
              <a:t> • All nutrients in every granule → consistent field distribution</a:t>
            </a:r>
          </a:p>
          <a:p>
            <a:r>
              <a:rPr lang="en-US" dirty="0"/>
              <a:t> </a:t>
            </a:r>
            <a:r>
              <a:rPr lang="en-US" b="1" dirty="0"/>
              <a:t>Better Crop Performance</a:t>
            </a:r>
            <a:br>
              <a:rPr lang="en-US" dirty="0"/>
            </a:br>
            <a:r>
              <a:rPr lang="en-US" dirty="0"/>
              <a:t> • Balanced nutrition → higher yields &amp; efficient nutrient uptake</a:t>
            </a:r>
          </a:p>
          <a:p>
            <a:r>
              <a:rPr lang="en-US" b="1" dirty="0"/>
              <a:t> Lower Application &amp; Transport Costs</a:t>
            </a:r>
            <a:br>
              <a:rPr lang="en-US" dirty="0"/>
            </a:br>
            <a:r>
              <a:rPr lang="en-US" dirty="0"/>
              <a:t> • Fewer field passes &amp; simplified logistics</a:t>
            </a:r>
          </a:p>
          <a:p>
            <a:r>
              <a:rPr lang="en-US" dirty="0"/>
              <a:t> </a:t>
            </a:r>
            <a:r>
              <a:rPr lang="en-US" b="1" dirty="0"/>
              <a:t>Simplified Retail &amp; Inventory</a:t>
            </a:r>
            <a:br>
              <a:rPr lang="en-US" dirty="0"/>
            </a:br>
            <a:r>
              <a:rPr lang="en-US" dirty="0"/>
              <a:t> • Fewer product types to stock and organize → easier handling, stocking, and sales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2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0571-650B-718A-F20E-963CCA41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04" y="31576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Jordan, A Leading Global Fertilizer Supplier</a:t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6E7C-0218-6CB9-3B26-439BCA3A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009" y="1521643"/>
            <a:ext cx="89154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fertilizer industry has become one of the most important pillars of Jordan’s economy, supported by several key factors:</a:t>
            </a:r>
          </a:p>
          <a:p>
            <a:r>
              <a:rPr lang="en-US" b="1" dirty="0"/>
              <a:t>Abundant Phosphate Resources:</a:t>
            </a:r>
            <a:r>
              <a:rPr lang="en-US" dirty="0"/>
              <a:t> Jordan has large reserves of high-grade phosphate rock, which serve as a vital raw material for fertilizer production.</a:t>
            </a:r>
          </a:p>
          <a:p>
            <a:r>
              <a:rPr lang="en-US" b="1" dirty="0"/>
              <a:t>Continuous Expansion and Investment:</a:t>
            </a:r>
            <a:r>
              <a:rPr lang="en-US" dirty="0"/>
              <a:t> With strong national support, ongoing investments have significantly increased production capacity and expanded the product range.</a:t>
            </a:r>
          </a:p>
          <a:p>
            <a:r>
              <a:rPr lang="en-US" b="1" dirty="0"/>
              <a:t>Strong International Relations:</a:t>
            </a:r>
            <a:br>
              <a:rPr lang="en-US" dirty="0"/>
            </a:br>
            <a:r>
              <a:rPr lang="en-US" dirty="0"/>
              <a:t>A) Free trade agreements provide Jordan with access to major global markets.</a:t>
            </a:r>
            <a:br>
              <a:rPr lang="en-US" dirty="0"/>
            </a:br>
            <a:r>
              <a:rPr lang="en-US" dirty="0"/>
              <a:t>B) International cooperation has encouraged foreign investment, joint ventures, and infrastructure development.</a:t>
            </a:r>
            <a:br>
              <a:rPr lang="en-US" dirty="0"/>
            </a:br>
            <a:r>
              <a:rPr lang="en-US" dirty="0"/>
              <a:t>C) Public-private partnerships help strengthen the sector.</a:t>
            </a:r>
          </a:p>
          <a:p>
            <a:r>
              <a:rPr lang="en-US" b="1" dirty="0"/>
              <a:t>Advancements in Technology and Quality:</a:t>
            </a:r>
            <a:r>
              <a:rPr lang="en-US" dirty="0"/>
              <a:t> Collaborating with international partners has improved technical expertise, upgraded quality control systems, and introduced more sustainable production technologies.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80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2994</TotalTime>
  <Words>2143</Words>
  <Application>Microsoft Office PowerPoint</Application>
  <PresentationFormat>Widescreen</PresentationFormat>
  <Paragraphs>301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HGP創英角ｺﾞｼｯｸUB</vt:lpstr>
      <vt:lpstr>Abadi</vt:lpstr>
      <vt:lpstr>Agency FB</vt:lpstr>
      <vt:lpstr>Aptos</vt:lpstr>
      <vt:lpstr>Aptos Black</vt:lpstr>
      <vt:lpstr>Arial</vt:lpstr>
      <vt:lpstr>Bookman Old Style</vt:lpstr>
      <vt:lpstr>Calibri</vt:lpstr>
      <vt:lpstr>Calibri Light</vt:lpstr>
      <vt:lpstr>TheSansVeolia-W7Bold</vt:lpstr>
      <vt:lpstr>Times New Roman</vt:lpstr>
      <vt:lpstr>Trebuchet MS</vt:lpstr>
      <vt:lpstr>Wingdings</vt:lpstr>
      <vt:lpstr>Wingdings 3</vt:lpstr>
      <vt:lpstr>Office Theme</vt:lpstr>
      <vt:lpstr>Facet</vt:lpstr>
      <vt:lpstr> Jordan’s Fertilizer Industry NJFC as a Case Study</vt:lpstr>
      <vt:lpstr>PowerPoint Presentation</vt:lpstr>
      <vt:lpstr>What is fertilizer</vt:lpstr>
      <vt:lpstr>Main types of fertilizer:</vt:lpstr>
      <vt:lpstr>Classification of fertilizer</vt:lpstr>
      <vt:lpstr>PowerPoint Presentation</vt:lpstr>
      <vt:lpstr>NPK Fertilizer</vt:lpstr>
      <vt:lpstr>Key Advantages of NPK Fertilizer vs. Straight Fertilizers </vt:lpstr>
      <vt:lpstr>Jordan, A Leading Global Fertilizer Supplier </vt:lpstr>
      <vt:lpstr>PowerPoint Presentation</vt:lpstr>
      <vt:lpstr>Jordan’s Integrated Fertilizer Varieties </vt:lpstr>
      <vt:lpstr>Jordan’s Integrated Fertilizer Varieties </vt:lpstr>
      <vt:lpstr>PowerPoint Presentation</vt:lpstr>
      <vt:lpstr>PowerPoint Presentation</vt:lpstr>
      <vt:lpstr>PowerPoint Presentation</vt:lpstr>
      <vt:lpstr>Company Overview</vt:lpstr>
      <vt:lpstr>PowerPoint Presentation</vt:lpstr>
      <vt:lpstr>Plant Capacity &amp; Production Rate </vt:lpstr>
      <vt:lpstr>Process Description </vt:lpstr>
      <vt:lpstr>PowerPoint Presentation</vt:lpstr>
      <vt:lpstr>PowerPoint Presentation</vt:lpstr>
      <vt:lpstr>PowerPoint Presentation</vt:lpstr>
      <vt:lpstr>Comparison between Chemical Granulation vs Bulk Blending</vt:lpstr>
      <vt:lpstr>NJFC Awards, Certificates &amp; Recognitions </vt:lpstr>
      <vt:lpstr>PowerPoint Presentation</vt:lpstr>
      <vt:lpstr>Opportunities for Jordan’s Fertilizer Industry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Musleh Abu Obeid</dc:creator>
  <cp:lastModifiedBy>Musleh Abu Obeid</cp:lastModifiedBy>
  <cp:revision>24</cp:revision>
  <dcterms:created xsi:type="dcterms:W3CDTF">2025-06-30T05:34:26Z</dcterms:created>
  <dcterms:modified xsi:type="dcterms:W3CDTF">2025-07-05T13:57:07Z</dcterms:modified>
</cp:coreProperties>
</file>